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FE1D69-0E1D-47A1-96A9-F35D49BC581F}" type="slidenum">
              <a:rPr lang="sk-SK" smtClean="0"/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  <a:endParaRPr lang="sk-SK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452494-4481-477B-AEF3-B51C2DB8DE9D}" type="datetimeFigureOut">
              <a:rPr lang="sk-SK" smtClean="0"/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FFE1D69-0E1D-47A1-96A9-F35D49BC581F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400" dirty="0" err="1" smtClean="0"/>
              <a:t>Clil</a:t>
            </a:r>
            <a:r>
              <a:rPr lang="sk-SK" sz="2400" dirty="0" smtClean="0"/>
              <a:t> – my </a:t>
            </a:r>
            <a:r>
              <a:rPr lang="sk-SK" sz="2400" dirty="0" err="1" smtClean="0"/>
              <a:t>experience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</a:t>
            </a:r>
            <a:r>
              <a:rPr lang="sk-SK" sz="2400" dirty="0" err="1" smtClean="0"/>
              <a:t>Cork</a:t>
            </a:r>
            <a:r>
              <a:rPr lang="sk-SK" sz="2400" dirty="0" smtClean="0"/>
              <a:t> </a:t>
            </a:r>
            <a:r>
              <a:rPr lang="sk-SK" sz="2400" dirty="0" err="1" smtClean="0"/>
              <a:t>Ireland</a:t>
            </a:r>
            <a:r>
              <a:rPr lang="sk-SK" sz="2400" dirty="0" smtClean="0"/>
              <a:t>/moja skúsenosť s </a:t>
            </a:r>
            <a:r>
              <a:rPr lang="sk-SK" sz="2400" dirty="0" err="1" smtClean="0"/>
              <a:t>Clil</a:t>
            </a:r>
            <a:r>
              <a:rPr lang="sk-SK" sz="2400" dirty="0" smtClean="0"/>
              <a:t> v Írsku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884557"/>
          </a:xfrm>
        </p:spPr>
        <p:txBody>
          <a:bodyPr/>
          <a:lstStyle/>
          <a:p>
            <a:r>
              <a:rPr lang="sk-SK" dirty="0" err="1" smtClean="0"/>
              <a:t>Mgr.Králiková</a:t>
            </a:r>
            <a:r>
              <a:rPr lang="sk-SK" dirty="0" smtClean="0"/>
              <a:t> Lucia</a:t>
            </a:r>
            <a:endParaRPr lang="sk-SK" dirty="0" smtClean="0"/>
          </a:p>
          <a:p>
            <a:r>
              <a:rPr lang="sk-SK" dirty="0" err="1" smtClean="0"/>
              <a:t>October</a:t>
            </a:r>
            <a:r>
              <a:rPr lang="sk-SK" dirty="0" smtClean="0"/>
              <a:t> 2022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C:\Users\Durat\Desktop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9" y="1556792"/>
            <a:ext cx="41337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Základná definícia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1600" b="1" dirty="0"/>
              <a:t>CLIL - </a:t>
            </a:r>
            <a:r>
              <a:rPr lang="sk-SK" sz="1600" b="1" dirty="0" err="1" smtClean="0"/>
              <a:t>Content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Language</a:t>
            </a:r>
            <a:r>
              <a:rPr lang="sk-SK" sz="1600" b="1" dirty="0" smtClean="0"/>
              <a:t> </a:t>
            </a:r>
            <a:r>
              <a:rPr lang="sk-SK" sz="1600" b="1" dirty="0" err="1"/>
              <a:t>Integrated</a:t>
            </a:r>
            <a:r>
              <a:rPr lang="sk-SK" sz="1600" b="1" dirty="0"/>
              <a:t> </a:t>
            </a:r>
            <a:r>
              <a:rPr lang="sk-SK" sz="1600" b="1" dirty="0" err="1"/>
              <a:t>Learning</a:t>
            </a:r>
            <a:r>
              <a:rPr lang="sk-SK" sz="1600" dirty="0"/>
              <a:t> </a:t>
            </a:r>
            <a:r>
              <a:rPr lang="sk-SK" sz="1600" dirty="0" smtClean="0"/>
              <a:t>– Integrované vyučovanie cudzieho jazyka a odborných predmetov. </a:t>
            </a:r>
            <a:endParaRPr lang="sk-SK" sz="1600" dirty="0" smtClean="0"/>
          </a:p>
          <a:p>
            <a:r>
              <a:rPr lang="sk-SK" sz="1600" dirty="0" smtClean="0">
                <a:solidFill>
                  <a:srgbClr val="C00000"/>
                </a:solidFill>
              </a:rPr>
              <a:t>CLIL je integračný koncept</a:t>
            </a:r>
            <a:r>
              <a:rPr lang="sk-SK" sz="1600" dirty="0" smtClean="0"/>
              <a:t>. </a:t>
            </a:r>
            <a:r>
              <a:rPr lang="sk-SK" sz="1600" dirty="0"/>
              <a:t>Obsahy na hodinách všeobecnovzdelávacích predmetov </a:t>
            </a:r>
            <a:r>
              <a:rPr lang="sk-SK" sz="1600" dirty="0" smtClean="0"/>
              <a:t>(napr. matematika, dejepis, geografia...)sú </a:t>
            </a:r>
            <a:r>
              <a:rPr lang="sk-SK" sz="1600" dirty="0"/>
              <a:t>sprostredkované v cudzom jazyku. Cudzí jazyk slúži ako médium na sprostredkovanie informácií a porozumenie</a:t>
            </a:r>
            <a:r>
              <a:rPr lang="sk-SK" sz="1600" dirty="0" smtClean="0"/>
              <a:t>.</a:t>
            </a:r>
            <a:endParaRPr lang="sk-SK" sz="1600" dirty="0" smtClean="0"/>
          </a:p>
          <a:p>
            <a:r>
              <a:rPr lang="sk-SK" sz="1600" dirty="0"/>
              <a:t>CLIL </a:t>
            </a:r>
            <a:r>
              <a:rPr lang="sk-SK" sz="1600" dirty="0" smtClean="0"/>
              <a:t>definícia sa zakladá na splnení štyroch atribútov CLIL</a:t>
            </a:r>
            <a:br>
              <a:rPr lang="sk-SK" sz="1600" dirty="0"/>
            </a:br>
            <a:r>
              <a:rPr lang="sk-SK" sz="1600" dirty="0" smtClean="0"/>
              <a:t>takzvaných </a:t>
            </a:r>
            <a:r>
              <a:rPr lang="sk-SK" sz="1600" dirty="0" smtClean="0">
                <a:solidFill>
                  <a:srgbClr val="C00000"/>
                </a:solidFill>
              </a:rPr>
              <a:t>4 </a:t>
            </a:r>
            <a:r>
              <a:rPr lang="sk-SK" sz="1600" dirty="0" err="1">
                <a:solidFill>
                  <a:srgbClr val="C00000"/>
                </a:solidFill>
              </a:rPr>
              <a:t>C's</a:t>
            </a:r>
            <a:r>
              <a:rPr lang="sk-SK" sz="1600" dirty="0">
                <a:solidFill>
                  <a:srgbClr val="C00000"/>
                </a:solidFill>
              </a:rPr>
              <a:t> </a:t>
            </a:r>
            <a:r>
              <a:rPr lang="sk-SK" sz="1600" dirty="0" err="1">
                <a:solidFill>
                  <a:srgbClr val="C00000"/>
                </a:solidFill>
              </a:rPr>
              <a:t>of</a:t>
            </a:r>
            <a:r>
              <a:rPr lang="sk-SK" sz="1600" dirty="0">
                <a:solidFill>
                  <a:srgbClr val="C00000"/>
                </a:solidFill>
              </a:rPr>
              <a:t> CLIL </a:t>
            </a:r>
            <a:endParaRPr lang="sk-SK" sz="1600" dirty="0" smtClean="0">
              <a:solidFill>
                <a:srgbClr val="C00000"/>
              </a:solidFill>
            </a:endParaRPr>
          </a:p>
          <a:p>
            <a:r>
              <a:rPr lang="sk-SK" sz="1600" dirty="0" err="1" smtClean="0"/>
              <a:t>Content-obsah</a:t>
            </a:r>
            <a:r>
              <a:rPr lang="sk-SK" sz="1600" dirty="0" smtClean="0"/>
              <a:t>, </a:t>
            </a:r>
            <a:endParaRPr lang="sk-SK" sz="1600" dirty="0" smtClean="0"/>
          </a:p>
          <a:p>
            <a:r>
              <a:rPr lang="sk-SK" sz="1600" dirty="0" err="1" smtClean="0"/>
              <a:t>Communication-komunikácia</a:t>
            </a:r>
            <a:r>
              <a:rPr lang="sk-SK" sz="1600" dirty="0" smtClean="0"/>
              <a:t>, </a:t>
            </a:r>
            <a:endParaRPr lang="sk-SK" sz="1600" dirty="0" smtClean="0"/>
          </a:p>
          <a:p>
            <a:r>
              <a:rPr lang="sk-SK" sz="1600" dirty="0" err="1" smtClean="0"/>
              <a:t>Cognition-porozumenie</a:t>
            </a:r>
            <a:r>
              <a:rPr lang="sk-SK" sz="1600" dirty="0" smtClean="0"/>
              <a:t>, </a:t>
            </a:r>
            <a:endParaRPr lang="sk-SK" sz="1600" dirty="0" smtClean="0"/>
          </a:p>
          <a:p>
            <a:r>
              <a:rPr lang="sk-SK" sz="1600" dirty="0" err="1" smtClean="0"/>
              <a:t>Culture-kultúra</a:t>
            </a:r>
            <a:r>
              <a:rPr lang="sk-SK" sz="1600" dirty="0" smtClean="0"/>
              <a:t>)</a:t>
            </a:r>
            <a:endParaRPr lang="sk-SK" sz="1600" dirty="0" smtClean="0"/>
          </a:p>
          <a:p>
            <a:pPr marL="68580" indent="0">
              <a:buNone/>
            </a:pPr>
            <a:r>
              <a:rPr lang="sk-SK" sz="1600" dirty="0" smtClean="0"/>
              <a:t>Na kurze sme sa oboznámili s rozdielom </a:t>
            </a:r>
            <a:r>
              <a:rPr lang="sk-SK" sz="1600" dirty="0" err="1" smtClean="0"/>
              <a:t>Hard</a:t>
            </a:r>
            <a:r>
              <a:rPr lang="sk-SK" sz="1600" dirty="0" smtClean="0"/>
              <a:t> </a:t>
            </a:r>
            <a:r>
              <a:rPr lang="sk-SK" sz="1600" dirty="0"/>
              <a:t>CLIL – Soft CLIL</a:t>
            </a:r>
            <a:br>
              <a:rPr lang="sk-SK" sz="1600" dirty="0"/>
            </a:br>
            <a:r>
              <a:rPr lang="sk-SK" sz="1600" dirty="0" smtClean="0"/>
              <a:t>dodržať je potrebné aj: </a:t>
            </a:r>
            <a:r>
              <a:rPr lang="sk-SK" sz="2200" dirty="0" smtClean="0"/>
              <a:t>3 </a:t>
            </a:r>
            <a:r>
              <a:rPr lang="sk-SK" sz="2200" dirty="0" err="1"/>
              <a:t>A’s</a:t>
            </a:r>
            <a:r>
              <a:rPr lang="sk-SK" sz="2200" dirty="0"/>
              <a:t> OF CLIL </a:t>
            </a:r>
            <a:endParaRPr lang="sk-SK" sz="2200" dirty="0" smtClean="0"/>
          </a:p>
          <a:p>
            <a:pPr marL="68580" indent="0">
              <a:buNone/>
            </a:pPr>
            <a:r>
              <a:rPr lang="sk-SK" sz="2200" dirty="0" smtClean="0"/>
              <a:t>(</a:t>
            </a:r>
            <a:r>
              <a:rPr lang="sk-SK" sz="2200" dirty="0" err="1" smtClean="0">
                <a:solidFill>
                  <a:srgbClr val="C00000"/>
                </a:solidFill>
              </a:rPr>
              <a:t>Analyze</a:t>
            </a:r>
            <a:r>
              <a:rPr lang="sk-SK" sz="2200" dirty="0" err="1" smtClean="0"/>
              <a:t>-analýza</a:t>
            </a:r>
            <a:r>
              <a:rPr lang="sk-SK" sz="2200" dirty="0" smtClean="0"/>
              <a:t>, </a:t>
            </a:r>
            <a:r>
              <a:rPr lang="sk-SK" sz="2200" dirty="0" err="1" smtClean="0">
                <a:solidFill>
                  <a:srgbClr val="C00000"/>
                </a:solidFill>
              </a:rPr>
              <a:t>Add</a:t>
            </a:r>
            <a:r>
              <a:rPr lang="sk-SK" sz="2200" dirty="0" err="1" smtClean="0"/>
              <a:t>-pripojiť</a:t>
            </a:r>
            <a:r>
              <a:rPr lang="sk-SK" sz="2200" dirty="0" smtClean="0"/>
              <a:t>, </a:t>
            </a:r>
            <a:r>
              <a:rPr lang="sk-SK" sz="2200" dirty="0" err="1" smtClean="0">
                <a:solidFill>
                  <a:srgbClr val="C00000"/>
                </a:solidFill>
              </a:rPr>
              <a:t>Apply</a:t>
            </a:r>
            <a:r>
              <a:rPr lang="sk-SK" sz="2200" dirty="0" err="1" smtClean="0"/>
              <a:t>-aplikovať</a:t>
            </a:r>
            <a:r>
              <a:rPr lang="sk-SK" sz="2200" dirty="0" smtClean="0"/>
              <a:t>)</a:t>
            </a:r>
            <a:endParaRPr lang="sk-SK" sz="2200" dirty="0" smtClean="0"/>
          </a:p>
          <a:p>
            <a:pPr marL="68580" indent="0">
              <a:buNone/>
            </a:pPr>
            <a:r>
              <a:rPr lang="sk-SK" sz="2200" u="sng" dirty="0" smtClean="0">
                <a:solidFill>
                  <a:srgbClr val="00B0F0"/>
                </a:solidFill>
              </a:rPr>
              <a:t>https://www.youtube.com/watch?v=uIRZWn7-x2Y</a:t>
            </a:r>
            <a:endParaRPr lang="sk-SK" sz="2200" u="sng" dirty="0" smtClean="0">
              <a:solidFill>
                <a:srgbClr val="00B0F0"/>
              </a:solidFill>
            </a:endParaRPr>
          </a:p>
          <a:p>
            <a:pPr marL="68580" indent="0">
              <a:buNone/>
            </a:pPr>
            <a:endParaRPr lang="sk-SK" sz="2200" dirty="0" smtClean="0"/>
          </a:p>
          <a:p>
            <a:pPr marL="68580" indent="0">
              <a:buNone/>
            </a:pPr>
            <a:endParaRPr lang="sk-SK" sz="2200" dirty="0" smtClean="0"/>
          </a:p>
          <a:p>
            <a:pPr marL="68580" indent="0">
              <a:buNone/>
            </a:pPr>
            <a:endParaRPr lang="sk-SK" sz="2200" dirty="0" smtClean="0"/>
          </a:p>
          <a:p>
            <a:pPr marL="68580" indent="0">
              <a:buNone/>
            </a:pPr>
            <a:endParaRPr lang="sk-SK" sz="2200" dirty="0" smtClean="0"/>
          </a:p>
          <a:p>
            <a:pPr marL="68580" indent="0">
              <a:buNone/>
            </a:pPr>
            <a:endParaRPr lang="sk-SK" sz="2200" dirty="0" smtClean="0"/>
          </a:p>
          <a:p>
            <a:pPr marL="68580" indent="0">
              <a:buNone/>
            </a:pPr>
            <a:endParaRPr lang="sk-SK" sz="2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Active</a:t>
            </a:r>
            <a:r>
              <a:rPr lang="sk-SK" dirty="0" smtClean="0"/>
              <a:t> centre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English</a:t>
            </a:r>
            <a:r>
              <a:rPr lang="sk-SK" dirty="0" smtClean="0"/>
              <a:t> </a:t>
            </a:r>
            <a:r>
              <a:rPr lang="sk-SK" dirty="0" err="1" smtClean="0"/>
              <a:t>training</a:t>
            </a:r>
            <a:r>
              <a:rPr lang="sk-SK" dirty="0"/>
              <a:t> </a:t>
            </a:r>
            <a:r>
              <a:rPr lang="sk-SK" sz="3100" dirty="0" smtClean="0"/>
              <a:t>- </a:t>
            </a:r>
            <a:r>
              <a:rPr lang="sk-SK" sz="3100" b="1" dirty="0" smtClean="0">
                <a:solidFill>
                  <a:schemeClr val="tx1"/>
                </a:solidFill>
              </a:rPr>
              <a:t>naše vzdelávacie centrum a mesto </a:t>
            </a:r>
            <a:r>
              <a:rPr lang="sk-SK" sz="3100" b="1" dirty="0" err="1" smtClean="0">
                <a:solidFill>
                  <a:schemeClr val="tx1"/>
                </a:solidFill>
              </a:rPr>
              <a:t>Cork</a:t>
            </a:r>
            <a:r>
              <a:rPr lang="sk-SK" sz="3100" b="1" dirty="0" smtClean="0">
                <a:solidFill>
                  <a:schemeClr val="tx1"/>
                </a:solidFill>
              </a:rPr>
              <a:t>, kde sme študovali</a:t>
            </a:r>
            <a:endParaRPr lang="sk-SK" sz="31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IRSKO 2022\received_340057704943810.jpe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43758"/>
            <a:ext cx="2954160" cy="22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IRSKO 2022\received_102457874821752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304837" cy="40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IRSKO 2022\received_7630863114474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4" y="4284440"/>
            <a:ext cx="45365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3"/>
            <a:ext cx="2167140" cy="266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r>
              <a:rPr lang="sk-SK" sz="2000" b="1" dirty="0" smtClean="0">
                <a:solidFill>
                  <a:schemeClr val="tx1"/>
                </a:solidFill>
              </a:rPr>
              <a:t>Bývame v rodinách.</a:t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>
                <a:solidFill>
                  <a:schemeClr val="tx1"/>
                </a:solidFill>
              </a:rPr>
              <a:t>D</a:t>
            </a:r>
            <a:r>
              <a:rPr lang="sk-SK" sz="2000" b="1" dirty="0" smtClean="0">
                <a:solidFill>
                  <a:schemeClr val="tx1"/>
                </a:solidFill>
              </a:rPr>
              <a:t>o školy sa dopravujeme pešo a aj autobusom, moja rodina býva v časti Glawmire.</a:t>
            </a:r>
            <a:br>
              <a:rPr lang="sk-SK" sz="2000" b="1" dirty="0" smtClean="0">
                <a:solidFill>
                  <a:schemeClr val="tx1"/>
                </a:solidFill>
              </a:rPr>
            </a:br>
            <a:r>
              <a:rPr lang="sk-SK" sz="2000" b="1" dirty="0" smtClean="0">
                <a:solidFill>
                  <a:schemeClr val="tx1"/>
                </a:solidFill>
              </a:rPr>
              <a:t>Spoznávame ľudí z celého sveta, objavujeme mesto a jeho krásy po vyučovaní v školiacom centre.</a:t>
            </a:r>
            <a:endParaRPr lang="sk-SK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IRSKO 2022\received_1072756353386793.jpe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3405522" cy="25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IRSKO 2022\received_13285427846175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296259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solidFill>
                  <a:schemeClr val="tx1"/>
                </a:solidFill>
              </a:rPr>
              <a:t>Naši učitelia na kurze- </a:t>
            </a:r>
            <a:r>
              <a:rPr lang="sk-SK" sz="2000" b="1" dirty="0" err="1" smtClean="0">
                <a:solidFill>
                  <a:schemeClr val="tx1"/>
                </a:solidFill>
              </a:rPr>
              <a:t>Patric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Winters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Kevin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Magner</a:t>
            </a:r>
            <a:endParaRPr lang="sk-SK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Durat\Desktop\IMG_20220923_125828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0" y="1361486"/>
            <a:ext cx="3501929" cy="2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urat\Desktop\IMG-20220929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5283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urat\Desktop\IMG_20220927_121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4299"/>
            <a:ext cx="3456384" cy="25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urat\Desktop\content-and-language-integrated-learning-clil-slid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74298"/>
            <a:ext cx="4491671" cy="25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704856" cy="2636912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rgbClr val="C00000"/>
                </a:solidFill>
              </a:rPr>
              <a:t>Čo sme sa naučili?</a:t>
            </a:r>
            <a:br>
              <a:rPr lang="sk-SK" sz="1600" dirty="0" smtClean="0">
                <a:solidFill>
                  <a:srgbClr val="C00000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- učitelia druhého stupňa majú spolupracovať s učiteľom predmetu- ja som konkrétne realizovala </a:t>
            </a:r>
            <a:r>
              <a:rPr lang="sk-SK" sz="1600" dirty="0" err="1" smtClean="0">
                <a:solidFill>
                  <a:schemeClr val="tx1"/>
                </a:solidFill>
              </a:rPr>
              <a:t>Clil</a:t>
            </a:r>
            <a:r>
              <a:rPr lang="sk-SK" sz="1600" dirty="0" smtClean="0">
                <a:solidFill>
                  <a:schemeClr val="tx1"/>
                </a:solidFill>
              </a:rPr>
              <a:t> matematiku, dejepis, chémiu a výtvarnú výchovu)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-aby sme použili soft </a:t>
            </a:r>
            <a:r>
              <a:rPr lang="sk-SK" sz="1600" dirty="0" err="1" smtClean="0">
                <a:solidFill>
                  <a:schemeClr val="tx1"/>
                </a:solidFill>
              </a:rPr>
              <a:t>Clil</a:t>
            </a:r>
            <a:r>
              <a:rPr lang="sk-SK" sz="1600" dirty="0" smtClean="0">
                <a:solidFill>
                  <a:schemeClr val="tx1"/>
                </a:solidFill>
              </a:rPr>
              <a:t> nemusí byť celá hodina po anglicky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-materiály si môžeme vyrobiť sami, no existujú špecializované knihy určené na </a:t>
            </a:r>
            <a:r>
              <a:rPr lang="sk-SK" sz="1600" dirty="0" err="1" smtClean="0">
                <a:solidFill>
                  <a:schemeClr val="tx1"/>
                </a:solidFill>
              </a:rPr>
              <a:t>C</a:t>
            </a:r>
            <a:r>
              <a:rPr lang="sk-SK" sz="1600" dirty="0" err="1">
                <a:solidFill>
                  <a:schemeClr val="tx1"/>
                </a:solidFill>
              </a:rPr>
              <a:t>l</a:t>
            </a:r>
            <a:r>
              <a:rPr lang="sk-SK" sz="1600" dirty="0" err="1" smtClean="0">
                <a:solidFill>
                  <a:schemeClr val="tx1"/>
                </a:solidFill>
              </a:rPr>
              <a:t>il</a:t>
            </a:r>
            <a:r>
              <a:rPr lang="sk-SK" sz="1600" dirty="0" smtClean="0">
                <a:solidFill>
                  <a:schemeClr val="tx1"/>
                </a:solidFill>
              </a:rPr>
              <a:t> metódu učenia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-žiaci by mali prepojiť reálne situácie zo života na lepšie osvojenie si jazyka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-naše vedomosti by sme mali šíriť a učiť sa od ostatných</a:t>
            </a:r>
            <a:br>
              <a:rPr lang="sk-SK" sz="1600" dirty="0" smtClean="0">
                <a:solidFill>
                  <a:schemeClr val="tx1"/>
                </a:solidFill>
              </a:rPr>
            </a:br>
            <a:r>
              <a:rPr lang="sk-SK" sz="1600" dirty="0" smtClean="0">
                <a:solidFill>
                  <a:schemeClr val="tx1"/>
                </a:solidFill>
              </a:rPr>
              <a:t>-fotografie sú so spoluprácou  s holandskými žiakmi máj 2022</a:t>
            </a:r>
            <a:endParaRPr lang="sk-SK" sz="1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urat\Desktop\IMG_20220923_10430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247278" cy="30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urat\Desktop\352234070_3587178388170282_20184558790492092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56887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urat\Desktop\352167809_791321425913771_443923962527467435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10" y="2780928"/>
            <a:ext cx="3210589" cy="24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urat\Desktop\352162105_221465104016424_285555515037563439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905612" cy="20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Ciele s </a:t>
            </a:r>
            <a:r>
              <a:rPr lang="sk-SK" dirty="0" err="1" smtClean="0"/>
              <a:t>Clil</a:t>
            </a:r>
            <a:r>
              <a:rPr lang="sk-SK" dirty="0" smtClean="0"/>
              <a:t>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br>
              <a:rPr lang="sk-SK" b="1" dirty="0"/>
            </a:br>
            <a:endParaRPr lang="sk-SK" dirty="0"/>
          </a:p>
          <a:p>
            <a:r>
              <a:rPr lang="sk-SK" dirty="0"/>
              <a:t>· motivácia žiakov k štúdiu CJ, ale aj iných predmetov</a:t>
            </a:r>
            <a:endParaRPr lang="sk-SK" dirty="0"/>
          </a:p>
          <a:p>
            <a:r>
              <a:rPr lang="sk-SK" dirty="0"/>
              <a:t>· posilnenie spolupráce učiteľov školy, </a:t>
            </a:r>
            <a:r>
              <a:rPr lang="sk-SK" dirty="0" err="1"/>
              <a:t>medzipredmetovej</a:t>
            </a:r>
            <a:r>
              <a:rPr lang="sk-SK" dirty="0"/>
              <a:t> komunikácie, </a:t>
            </a:r>
            <a:r>
              <a:rPr lang="sk-SK" dirty="0" err="1"/>
              <a:t>medzipredmetové</a:t>
            </a:r>
            <a:r>
              <a:rPr lang="sk-SK" dirty="0"/>
              <a:t> vzťahy</a:t>
            </a:r>
            <a:endParaRPr lang="sk-SK" dirty="0"/>
          </a:p>
          <a:p>
            <a:r>
              <a:rPr lang="sk-SK" dirty="0"/>
              <a:t>· zvýšiť kvalitu osvojených jazykových zručností detí v bežných triedach na prvom </a:t>
            </a:r>
            <a:r>
              <a:rPr lang="sk-SK" smtClean="0"/>
              <a:t>aj druhom stupni </a:t>
            </a:r>
            <a:r>
              <a:rPr lang="sk-SK" dirty="0"/>
              <a:t>ZŠ</a:t>
            </a:r>
            <a:endParaRPr lang="sk-SK" dirty="0"/>
          </a:p>
          <a:p>
            <a:r>
              <a:rPr lang="sk-SK" dirty="0"/>
              <a:t>· zvýšiť čas, ktorý žiaci strávia s CJ bez zvláštneho navýšenia časovej hodinovej dotácie predmetov CJ tak, že CJ sa stane súčasťou vyučovania na iných predmetoch</a:t>
            </a:r>
            <a:endParaRPr lang="sk-SK" dirty="0"/>
          </a:p>
          <a:p>
            <a:r>
              <a:rPr lang="sk-SK" dirty="0"/>
              <a:t>· umožniť im zmysluplne jazyk používať v prirodzených podmienkach</a:t>
            </a:r>
            <a:endParaRPr lang="sk-SK" dirty="0"/>
          </a:p>
          <a:p>
            <a:r>
              <a:rPr lang="sk-SK" dirty="0"/>
              <a:t>· práca učiteľov na projekte aj formou krúžku</a:t>
            </a:r>
            <a:endParaRPr lang="sk-SK" dirty="0"/>
          </a:p>
          <a:p>
            <a:r>
              <a:rPr lang="sk-SK" dirty="0"/>
              <a:t>· učitelia získajú nové kontakty, objavia nové perspektívy, budú motivovaní</a:t>
            </a:r>
            <a:endParaRPr lang="sk-SK" dirty="0"/>
          </a:p>
          <a:p>
            <a:r>
              <a:rPr lang="sk-SK" dirty="0"/>
              <a:t>· žiaci získajú skúsenosti v tímovej projektovej práci, ich učenie nadobudne nový rozmer, poznatky budú reálne využívať</a:t>
            </a:r>
            <a:endParaRPr lang="sk-SK" dirty="0"/>
          </a:p>
          <a:p>
            <a:r>
              <a:rPr lang="sk-SK" dirty="0"/>
              <a:t>· žiaci získajú množstvo </a:t>
            </a:r>
            <a:r>
              <a:rPr lang="sk-SK" dirty="0" err="1"/>
              <a:t>mimoučebnicových</a:t>
            </a:r>
            <a:r>
              <a:rPr lang="sk-SK" dirty="0"/>
              <a:t> poznatkov, projekt výrazne podporí interkultúrne učenie sa v mnohých predmetoch</a:t>
            </a:r>
            <a:endParaRPr lang="sk-SK" dirty="0"/>
          </a:p>
          <a:p>
            <a:r>
              <a:rPr lang="sk-SK" dirty="0"/>
              <a:t>· prvky CLIL projektu sa môžu zapracovať do tematických výchovno-vzdelávacích plánov iných nejazykových predmetov 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2635</Words>
  <Application>WPS Presentation</Application>
  <PresentationFormat>Prezentácia na obrazovke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Wingdings 2</vt:lpstr>
      <vt:lpstr>Century Gothic</vt:lpstr>
      <vt:lpstr>Microsoft YaHei</vt:lpstr>
      <vt:lpstr>Arial Unicode MS</vt:lpstr>
      <vt:lpstr>Calibri</vt:lpstr>
      <vt:lpstr>Austin</vt:lpstr>
      <vt:lpstr>Clil – my experience from Cork Ireland/moja skúsenosť s Clil v Írsku</vt:lpstr>
      <vt:lpstr>Základná definícia</vt:lpstr>
      <vt:lpstr>Active centre of English training - naše vzdelávacie centrum a mesto Cork, kde sme študovali</vt:lpstr>
      <vt:lpstr>Bývame v rodinách. Do školy sa dopravujeme pešo a aj autobusom, moja rodina býva v časti Glawmire. Spoznávame ľudí z celého sveta, objavujeme mesto a jeho krásy po vyučovaní v školiacom centre.</vt:lpstr>
      <vt:lpstr>Naši učitelia na kurze- Patric Winters a Kevin Magner</vt:lpstr>
      <vt:lpstr>Čo sme sa naučili? - učitelia druhého stupňa majú spolupracovať s učiteľom predmetu- ja som konkrétne realizovala Clil matematiku, dejepis, chémiu a výtvarnú výchovu) -aby sme použili soft Clil nemusí byť celá hodina po anglicky -materiály si môžeme vyrobiť sami, no existujú špecializované knihy určené na Clil metódu učenia -žiaci by mali prepojiť reálne situácie zo života na lepšie osvojenie si jazyka -naše vedomosti by sme mali šíriť a učiť sa od ostatných -fotografie sú so spoluprácou  s holandskými žiakmi máj 2022</vt:lpstr>
      <vt:lpstr>Ciele s Clil: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 – my experience from Cork Ireland</dc:title>
  <dc:creator>Juraj Králik</dc:creator>
  <cp:lastModifiedBy>xy</cp:lastModifiedBy>
  <cp:revision>10</cp:revision>
  <dcterms:created xsi:type="dcterms:W3CDTF">2023-10-23T13:56:00Z</dcterms:created>
  <dcterms:modified xsi:type="dcterms:W3CDTF">2023-10-30T09:31:59Z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56D0BC8C27BA4B458E3301172D7B29FB_13</vt:lpwstr>
  </property>
  <property fmtid="{D5CDD505-2E9C-101B-9397-08002B2CF9AE}" pid="3" name="KSOProductBuildVer">
    <vt:lpwstr>1033-12.2.0.13266</vt:lpwstr>
  </property>
</Properties>
</file>