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1"/>
    <p:sldId id="264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120A2-8ED7-45BA-B789-FD56087E970D}" type="datetimeFigureOut">
              <a:rPr lang="sk-SK" smtClean="0"/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  <a:endParaRPr lang="sk-SK" smtClean="0"/>
          </a:p>
          <a:p>
            <a:pPr lvl="1"/>
            <a:r>
              <a:rPr lang="sk-SK" smtClean="0"/>
              <a:t>Druhá úroveň</a:t>
            </a:r>
            <a:endParaRPr lang="sk-SK" smtClean="0"/>
          </a:p>
          <a:p>
            <a:pPr lvl="2"/>
            <a:r>
              <a:rPr lang="sk-SK" smtClean="0"/>
              <a:t>Tretia úroveň</a:t>
            </a:r>
            <a:endParaRPr lang="sk-SK" smtClean="0"/>
          </a:p>
          <a:p>
            <a:pPr lvl="3"/>
            <a:r>
              <a:rPr lang="sk-SK" smtClean="0"/>
              <a:t>Štvrtá úroveň</a:t>
            </a:r>
            <a:endParaRPr lang="sk-SK" smtClean="0"/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F3C85-2879-44F2-BCA0-5EFF8EC520DD}" type="slidenum">
              <a:rPr lang="sk-SK" smtClean="0"/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3C85-2879-44F2-BCA0-5EFF8EC520DD}" type="slidenum">
              <a:rPr lang="sk-SK" smtClean="0"/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0454-8E15-47BC-A0BB-6A509D82F3E4}" type="datetimeFigureOut">
              <a:rPr lang="sk-SK" smtClean="0"/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8004-F1F2-435A-806B-24570E79828A}" type="slidenum">
              <a:rPr lang="sk-SK" smtClean="0"/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  <a:endParaRPr lang="sk-SK" smtClean="0"/>
          </a:p>
          <a:p>
            <a:pPr lvl="1"/>
            <a:r>
              <a:rPr lang="sk-SK" smtClean="0"/>
              <a:t>Druhá úroveň</a:t>
            </a:r>
            <a:endParaRPr lang="sk-SK" smtClean="0"/>
          </a:p>
          <a:p>
            <a:pPr lvl="2"/>
            <a:r>
              <a:rPr lang="sk-SK" smtClean="0"/>
              <a:t>Tretia úroveň</a:t>
            </a:r>
            <a:endParaRPr lang="sk-SK" smtClean="0"/>
          </a:p>
          <a:p>
            <a:pPr lvl="3"/>
            <a:r>
              <a:rPr lang="sk-SK" smtClean="0"/>
              <a:t>Štvrtá úroveň</a:t>
            </a:r>
            <a:endParaRPr lang="sk-SK" smtClean="0"/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0454-8E15-47BC-A0BB-6A509D82F3E4}" type="datetimeFigureOut">
              <a:rPr lang="sk-SK" smtClean="0"/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8004-F1F2-435A-806B-24570E79828A}" type="slidenum">
              <a:rPr lang="sk-SK" smtClean="0"/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  <a:endParaRPr lang="sk-SK" smtClean="0"/>
          </a:p>
          <a:p>
            <a:pPr lvl="1"/>
            <a:r>
              <a:rPr lang="sk-SK" smtClean="0"/>
              <a:t>Druhá úroveň</a:t>
            </a:r>
            <a:endParaRPr lang="sk-SK" smtClean="0"/>
          </a:p>
          <a:p>
            <a:pPr lvl="2"/>
            <a:r>
              <a:rPr lang="sk-SK" smtClean="0"/>
              <a:t>Tretia úroveň</a:t>
            </a:r>
            <a:endParaRPr lang="sk-SK" smtClean="0"/>
          </a:p>
          <a:p>
            <a:pPr lvl="3"/>
            <a:r>
              <a:rPr lang="sk-SK" smtClean="0"/>
              <a:t>Štvrtá úroveň</a:t>
            </a:r>
            <a:endParaRPr lang="sk-SK" smtClean="0"/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0454-8E15-47BC-A0BB-6A509D82F3E4}" type="datetimeFigureOut">
              <a:rPr lang="sk-SK" smtClean="0"/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8004-F1F2-435A-806B-24570E79828A}" type="slidenum">
              <a:rPr lang="sk-SK" smtClean="0"/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0454-8E15-47BC-A0BB-6A509D82F3E4}" type="datetimeFigureOut">
              <a:rPr lang="sk-SK" smtClean="0"/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8004-F1F2-435A-806B-24570E79828A}" type="slidenum">
              <a:rPr lang="sk-SK" smtClean="0"/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  <a:endParaRPr lang="sk-SK" smtClean="0"/>
          </a:p>
          <a:p>
            <a:pPr lvl="1"/>
            <a:r>
              <a:rPr lang="sk-SK" smtClean="0"/>
              <a:t>Druhá úroveň</a:t>
            </a:r>
            <a:endParaRPr lang="sk-SK" smtClean="0"/>
          </a:p>
          <a:p>
            <a:pPr lvl="2"/>
            <a:r>
              <a:rPr lang="sk-SK" smtClean="0"/>
              <a:t>Tretia úroveň</a:t>
            </a:r>
            <a:endParaRPr lang="sk-SK" smtClean="0"/>
          </a:p>
          <a:p>
            <a:pPr lvl="3"/>
            <a:r>
              <a:rPr lang="sk-SK" smtClean="0"/>
              <a:t>Štvrtá úroveň</a:t>
            </a:r>
            <a:endParaRPr lang="sk-SK" smtClean="0"/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  <a:endParaRPr lang="sk-S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0454-8E15-47BC-A0BB-6A509D82F3E4}" type="datetimeFigureOut">
              <a:rPr lang="sk-SK" smtClean="0"/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8004-F1F2-435A-806B-24570E79828A}" type="slidenum">
              <a:rPr lang="sk-SK" smtClean="0"/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0454-8E15-47BC-A0BB-6A509D82F3E4}" type="datetimeFigureOut">
              <a:rPr lang="sk-SK" smtClean="0"/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8004-F1F2-435A-806B-24570E79828A}" type="slidenum">
              <a:rPr lang="sk-SK" smtClean="0"/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  <a:endParaRPr lang="sk-SK" smtClean="0"/>
          </a:p>
          <a:p>
            <a:pPr lvl="1"/>
            <a:r>
              <a:rPr lang="sk-SK" smtClean="0"/>
              <a:t>Druhá úroveň</a:t>
            </a:r>
            <a:endParaRPr lang="sk-SK" smtClean="0"/>
          </a:p>
          <a:p>
            <a:pPr lvl="2"/>
            <a:r>
              <a:rPr lang="sk-SK" smtClean="0"/>
              <a:t>Tretia úroveň</a:t>
            </a:r>
            <a:endParaRPr lang="sk-SK" smtClean="0"/>
          </a:p>
          <a:p>
            <a:pPr lvl="3"/>
            <a:r>
              <a:rPr lang="sk-SK" smtClean="0"/>
              <a:t>Štvrtá úroveň</a:t>
            </a:r>
            <a:endParaRPr lang="sk-SK" smtClean="0"/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  <a:endParaRPr lang="sk-SK" smtClean="0"/>
          </a:p>
          <a:p>
            <a:pPr lvl="1"/>
            <a:r>
              <a:rPr lang="sk-SK" smtClean="0"/>
              <a:t>Druhá úroveň</a:t>
            </a:r>
            <a:endParaRPr lang="sk-SK" smtClean="0"/>
          </a:p>
          <a:p>
            <a:pPr lvl="2"/>
            <a:r>
              <a:rPr lang="sk-SK" smtClean="0"/>
              <a:t>Tretia úroveň</a:t>
            </a:r>
            <a:endParaRPr lang="sk-SK" smtClean="0"/>
          </a:p>
          <a:p>
            <a:pPr lvl="3"/>
            <a:r>
              <a:rPr lang="sk-SK" smtClean="0"/>
              <a:t>Štvrtá úroveň</a:t>
            </a:r>
            <a:endParaRPr lang="sk-SK" smtClean="0"/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  <a:endParaRPr lang="sk-SK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  <a:endParaRPr lang="sk-SK" smtClean="0"/>
          </a:p>
          <a:p>
            <a:pPr lvl="1"/>
            <a:r>
              <a:rPr lang="sk-SK" smtClean="0"/>
              <a:t>Druhá úroveň</a:t>
            </a:r>
            <a:endParaRPr lang="sk-SK" smtClean="0"/>
          </a:p>
          <a:p>
            <a:pPr lvl="2"/>
            <a:r>
              <a:rPr lang="sk-SK" smtClean="0"/>
              <a:t>Tretia úroveň</a:t>
            </a:r>
            <a:endParaRPr lang="sk-SK" smtClean="0"/>
          </a:p>
          <a:p>
            <a:pPr lvl="3"/>
            <a:r>
              <a:rPr lang="sk-SK" smtClean="0"/>
              <a:t>Štvrtá úroveň</a:t>
            </a:r>
            <a:endParaRPr lang="sk-SK" smtClean="0"/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sk-SK" smtClean="0"/>
              <a:t>Upravte štýl predlohy textu.</a:t>
            </a:r>
            <a:endParaRPr lang="sk-SK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  <a:endParaRPr lang="sk-SK" smtClean="0"/>
          </a:p>
          <a:p>
            <a:pPr lvl="1"/>
            <a:r>
              <a:rPr lang="sk-SK" smtClean="0"/>
              <a:t>Druhá úroveň</a:t>
            </a:r>
            <a:endParaRPr lang="sk-SK" smtClean="0"/>
          </a:p>
          <a:p>
            <a:pPr lvl="2"/>
            <a:r>
              <a:rPr lang="sk-SK" smtClean="0"/>
              <a:t>Tretia úroveň</a:t>
            </a:r>
            <a:endParaRPr lang="sk-SK" smtClean="0"/>
          </a:p>
          <a:p>
            <a:pPr lvl="3"/>
            <a:r>
              <a:rPr lang="sk-SK" smtClean="0"/>
              <a:t>Štvrtá úroveň</a:t>
            </a:r>
            <a:endParaRPr lang="sk-SK" smtClean="0"/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0454-8E15-47BC-A0BB-6A509D82F3E4}" type="datetimeFigureOut">
              <a:rPr lang="sk-SK" smtClean="0"/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8004-F1F2-435A-806B-24570E79828A}" type="slidenum">
              <a:rPr lang="sk-SK" smtClean="0"/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0454-8E15-47BC-A0BB-6A509D82F3E4}" type="datetimeFigureOut">
              <a:rPr lang="sk-SK" smtClean="0"/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8004-F1F2-435A-806B-24570E79828A}" type="slidenum">
              <a:rPr lang="sk-SK" smtClean="0"/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0454-8E15-47BC-A0BB-6A509D82F3E4}" type="datetimeFigureOut">
              <a:rPr lang="sk-SK" smtClean="0"/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8004-F1F2-435A-806B-24570E79828A}" type="slidenum">
              <a:rPr lang="sk-SK" smtClean="0"/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  <a:endParaRPr lang="sk-SK" smtClean="0"/>
          </a:p>
          <a:p>
            <a:pPr lvl="1"/>
            <a:r>
              <a:rPr lang="sk-SK" smtClean="0"/>
              <a:t>Druhá úroveň</a:t>
            </a:r>
            <a:endParaRPr lang="sk-SK" smtClean="0"/>
          </a:p>
          <a:p>
            <a:pPr lvl="2"/>
            <a:r>
              <a:rPr lang="sk-SK" smtClean="0"/>
              <a:t>Tretia úroveň</a:t>
            </a:r>
            <a:endParaRPr lang="sk-SK" smtClean="0"/>
          </a:p>
          <a:p>
            <a:pPr lvl="3"/>
            <a:r>
              <a:rPr lang="sk-SK" smtClean="0"/>
              <a:t>Štvrtá úroveň</a:t>
            </a:r>
            <a:endParaRPr lang="sk-SK" smtClean="0"/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  <a:endParaRPr lang="sk-SK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0454-8E15-47BC-A0BB-6A509D82F3E4}" type="datetimeFigureOut">
              <a:rPr lang="sk-SK" smtClean="0"/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8004-F1F2-435A-806B-24570E79828A}" type="slidenum">
              <a:rPr lang="sk-SK" smtClean="0"/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  <a:endParaRPr lang="sk-SK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0454-8E15-47BC-A0BB-6A509D82F3E4}" type="datetimeFigureOut">
              <a:rPr lang="sk-SK" smtClean="0"/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8004-F1F2-435A-806B-24570E79828A}" type="slidenum">
              <a:rPr lang="sk-SK" smtClean="0"/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  <a:endParaRPr lang="sk-SK" smtClean="0"/>
          </a:p>
          <a:p>
            <a:pPr lvl="1"/>
            <a:r>
              <a:rPr lang="sk-SK" smtClean="0"/>
              <a:t>Druhá úroveň</a:t>
            </a:r>
            <a:endParaRPr lang="sk-SK" smtClean="0"/>
          </a:p>
          <a:p>
            <a:pPr lvl="2"/>
            <a:r>
              <a:rPr lang="sk-SK" smtClean="0"/>
              <a:t>Tretia úroveň</a:t>
            </a:r>
            <a:endParaRPr lang="sk-SK" smtClean="0"/>
          </a:p>
          <a:p>
            <a:pPr lvl="3"/>
            <a:r>
              <a:rPr lang="sk-SK" smtClean="0"/>
              <a:t>Štvrtá úroveň</a:t>
            </a:r>
            <a:endParaRPr lang="sk-SK" smtClean="0"/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320454-8E15-47BC-A0BB-6A509D82F3E4}" type="datetimeFigureOut">
              <a:rPr lang="sk-SK" smtClean="0"/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F88004-F1F2-435A-806B-24570E79828A}" type="slidenum">
              <a:rPr lang="sk-SK" smtClean="0"/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3795" y="5877272"/>
            <a:ext cx="5637010" cy="720080"/>
          </a:xfrm>
        </p:spPr>
        <p:txBody>
          <a:bodyPr/>
          <a:lstStyle/>
          <a:p>
            <a:r>
              <a:rPr lang="sk-SK" dirty="0" smtClean="0"/>
              <a:t>Mgr. Králiková Lucia- Október 2023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908720"/>
            <a:ext cx="7175351" cy="4016737"/>
          </a:xfrm>
        </p:spPr>
        <p:txBody>
          <a:bodyPr/>
          <a:lstStyle/>
          <a:p>
            <a:pPr marL="182880" indent="0">
              <a:buNone/>
            </a:pPr>
            <a:r>
              <a:rPr lang="sk-SK" dirty="0" err="1" smtClean="0"/>
              <a:t>Job-shadowing</a:t>
            </a:r>
            <a:r>
              <a:rPr lang="sk-SK" dirty="0" smtClean="0"/>
              <a:t> alebo tieňovanie učiteľov vo Fínsku</a:t>
            </a:r>
            <a:br>
              <a:rPr lang="sk-SK" dirty="0" smtClean="0"/>
            </a:br>
            <a:r>
              <a:rPr lang="sk-SK" dirty="0" smtClean="0">
                <a:solidFill>
                  <a:srgbClr val="C00000"/>
                </a:solidFill>
              </a:rPr>
              <a:t>pozorovanie hodín CLIL</a:t>
            </a: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Durat\Desktop\stiahnuť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1512168" cy="19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urat\Desktop\erasmus-plu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97152"/>
            <a:ext cx="1728193" cy="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372168"/>
            <a:ext cx="8280920" cy="1577112"/>
          </a:xfrm>
        </p:spPr>
        <p:txBody>
          <a:bodyPr/>
          <a:lstStyle/>
          <a:p>
            <a:r>
              <a:rPr lang="sk-SK" sz="2000" dirty="0" smtClean="0"/>
              <a:t>Škola </a:t>
            </a:r>
            <a:r>
              <a:rPr lang="sk-SK" sz="2000" dirty="0" err="1" smtClean="0"/>
              <a:t>Jokelan</a:t>
            </a:r>
            <a:r>
              <a:rPr lang="sk-SK" sz="2000" dirty="0" smtClean="0"/>
              <a:t> </a:t>
            </a:r>
            <a:r>
              <a:rPr lang="sk-SK" sz="2000" dirty="0" err="1" smtClean="0"/>
              <a:t>Yläaste</a:t>
            </a:r>
            <a:r>
              <a:rPr lang="sk-SK" sz="2000" dirty="0" smtClean="0"/>
              <a:t> ja </a:t>
            </a:r>
            <a:r>
              <a:rPr lang="sk-SK" sz="2000" dirty="0" err="1" smtClean="0"/>
              <a:t>lukio</a:t>
            </a:r>
            <a:r>
              <a:rPr lang="sk-SK" sz="2000" dirty="0" smtClean="0"/>
              <a:t>  ma prijala na pozorovanie učiteľov, nachádza sa asi 40km od </a:t>
            </a:r>
            <a:r>
              <a:rPr lang="sk-SK" sz="2000" dirty="0" err="1" smtClean="0"/>
              <a:t>Helsiniek</a:t>
            </a:r>
            <a:r>
              <a:rPr lang="sk-SK" sz="2000" dirty="0" smtClean="0"/>
              <a:t>.</a:t>
            </a:r>
            <a:br>
              <a:rPr lang="sk-SK" sz="2000" dirty="0" smtClean="0"/>
            </a:br>
            <a:br>
              <a:rPr lang="sk-SK" sz="2000" dirty="0"/>
            </a:br>
            <a:r>
              <a:rPr lang="sk-SK" sz="2000" u="sng" dirty="0">
                <a:solidFill>
                  <a:schemeClr val="bg2">
                    <a:lumMod val="50000"/>
                  </a:schemeClr>
                </a:solidFill>
              </a:rPr>
              <a:t>https://www.tuusula.fi/koulu/index.tmpl?sivu_id=8413</a:t>
            </a:r>
            <a:endParaRPr lang="sk-SK" sz="20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Durat\Desktop\46_bi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314569" cy="286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urat\Desktop\IMG_20231001_091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413940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3" y="5416010"/>
            <a:ext cx="3938737" cy="1109334"/>
          </a:xfrm>
        </p:spPr>
        <p:txBody>
          <a:bodyPr/>
          <a:lstStyle/>
          <a:p>
            <a:r>
              <a:rPr lang="sk-SK" sz="1600" dirty="0" smtClean="0"/>
              <a:t>Hodina angličtiny a takzvaná „</a:t>
            </a:r>
            <a:r>
              <a:rPr lang="sk-SK" sz="1600" dirty="0" err="1" smtClean="0"/>
              <a:t>kotitalous“-hodina</a:t>
            </a:r>
            <a:r>
              <a:rPr lang="sk-SK" sz="1600" dirty="0" smtClean="0"/>
              <a:t> vedenia </a:t>
            </a:r>
            <a:r>
              <a:rPr lang="sk-SK" sz="1600" dirty="0" err="1" smtClean="0"/>
              <a:t>domácnosti-varenie</a:t>
            </a:r>
            <a:r>
              <a:rPr lang="sk-SK" sz="1600" dirty="0" smtClean="0"/>
              <a:t> a upratovanie </a:t>
            </a:r>
            <a:r>
              <a:rPr lang="sk-SK" sz="1600" dirty="0" smtClean="0">
                <a:sym typeface="Wingdings" panose="05000000000000000000" pitchFamily="2" charset="2"/>
              </a:rPr>
              <a:t></a:t>
            </a:r>
            <a:endParaRPr lang="sk-SK" sz="16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7220272" cy="3945592"/>
          </a:xfrm>
        </p:spPr>
        <p:txBody>
          <a:bodyPr/>
          <a:lstStyle/>
          <a:p>
            <a:r>
              <a:rPr lang="sk-SK" b="1" dirty="0" smtClean="0"/>
              <a:t>Mala som možnosť vidieť rozdiely</a:t>
            </a:r>
            <a:r>
              <a:rPr lang="sk-SK" dirty="0" smtClean="0"/>
              <a:t>:</a:t>
            </a:r>
            <a:endParaRPr lang="sk-SK" dirty="0" smtClean="0"/>
          </a:p>
          <a:p>
            <a:r>
              <a:rPr lang="sk-SK" sz="1800" dirty="0"/>
              <a:t>v</a:t>
            </a:r>
            <a:r>
              <a:rPr lang="sk-SK" sz="1800" dirty="0" smtClean="0"/>
              <a:t> technickom vybavení</a:t>
            </a:r>
            <a:endParaRPr lang="sk-SK" sz="1800" dirty="0" smtClean="0"/>
          </a:p>
          <a:p>
            <a:r>
              <a:rPr lang="sk-SK" sz="1800" dirty="0"/>
              <a:t>m</a:t>
            </a:r>
            <a:r>
              <a:rPr lang="sk-SK" sz="1800" dirty="0" smtClean="0"/>
              <a:t>otivácii učiteľov/žiakov</a:t>
            </a:r>
            <a:endParaRPr lang="sk-SK" sz="1800" dirty="0" smtClean="0"/>
          </a:p>
          <a:p>
            <a:r>
              <a:rPr lang="sk-SK" sz="1800" dirty="0" smtClean="0"/>
              <a:t>Počte žiakov na hodinách</a:t>
            </a:r>
            <a:endParaRPr lang="sk-SK" sz="1800" dirty="0" smtClean="0"/>
          </a:p>
          <a:p>
            <a:r>
              <a:rPr lang="sk-SK" sz="1800" dirty="0" smtClean="0"/>
              <a:t>Dĺžke hodín/prestávok</a:t>
            </a:r>
            <a:endParaRPr lang="sk-SK" sz="1800" dirty="0" smtClean="0"/>
          </a:p>
          <a:p>
            <a:r>
              <a:rPr lang="sk-SK" sz="1800" dirty="0" smtClean="0"/>
              <a:t>Používaní </a:t>
            </a:r>
            <a:r>
              <a:rPr lang="sk-SK" sz="1800" dirty="0" err="1" smtClean="0"/>
              <a:t>Clil</a:t>
            </a:r>
            <a:r>
              <a:rPr lang="sk-SK" sz="1800" dirty="0" smtClean="0"/>
              <a:t> metódy u nás a vo Fínsku</a:t>
            </a:r>
            <a:endParaRPr lang="sk-SK" sz="1800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3074" name="Picture 2" descr="C:\Users\Durat\Desktop\IMG_20231002_100800 (1)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96" y="2564904"/>
            <a:ext cx="375434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urat\Desktop\IMG_20231003_102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4116"/>
            <a:ext cx="3907577" cy="522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221088"/>
            <a:ext cx="7200801" cy="1656184"/>
          </a:xfrm>
        </p:spPr>
        <p:txBody>
          <a:bodyPr/>
          <a:lstStyle/>
          <a:p>
            <a:r>
              <a:rPr lang="sk-SK" sz="2000" dirty="0" smtClean="0"/>
              <a:t>Špecializované učebne na výtvarnú výchovu, hudbu, či kreatívne dielne sú samozrejmosťou, žiaci nemajú </a:t>
            </a:r>
            <a:r>
              <a:rPr lang="sk-SK" sz="2000" dirty="0" err="1" smtClean="0"/>
              <a:t>vlastnú-kmeňovú</a:t>
            </a:r>
            <a:r>
              <a:rPr lang="sk-SK" sz="2000" dirty="0" smtClean="0"/>
              <a:t>  triedu, no navštevujú špecializované učebne.</a:t>
            </a:r>
            <a:br>
              <a:rPr lang="sk-SK" sz="2000" dirty="0" smtClean="0"/>
            </a:br>
            <a:r>
              <a:rPr lang="sk-SK" sz="2000" dirty="0" smtClean="0"/>
              <a:t>Môj rozvrh tieňovania na dva dni.</a:t>
            </a:r>
            <a:endParaRPr lang="sk-SK" sz="2000" dirty="0"/>
          </a:p>
        </p:txBody>
      </p:sp>
      <p:pic>
        <p:nvPicPr>
          <p:cNvPr id="4098" name="Picture 2" descr="C:\Users\Durat\Desktop\IMG_20231004_0548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599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urat\Desktop\IMG_20231003_123056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48"/>
            <a:ext cx="5105119" cy="381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1" y="4941168"/>
            <a:ext cx="6768752" cy="1584176"/>
          </a:xfrm>
        </p:spPr>
        <p:txBody>
          <a:bodyPr/>
          <a:lstStyle/>
          <a:p>
            <a:r>
              <a:rPr lang="sk-SK" sz="2000" dirty="0" smtClean="0"/>
              <a:t>Na hodiny </a:t>
            </a:r>
            <a:r>
              <a:rPr lang="sk-SK" sz="2000" dirty="0" err="1" smtClean="0"/>
              <a:t>Clil</a:t>
            </a:r>
            <a:r>
              <a:rPr lang="sk-SK" sz="2000" dirty="0" smtClean="0"/>
              <a:t> používajú špecializované učebnice, na hodinu biológie doniesla učiteľka aj psa, majú akváriá a bohatú zásobu učebných pomôcok.</a:t>
            </a:r>
            <a:endParaRPr lang="sk-SK" sz="2000" dirty="0"/>
          </a:p>
        </p:txBody>
      </p:sp>
      <p:pic>
        <p:nvPicPr>
          <p:cNvPr id="5122" name="Picture 2" descr="C:\Users\Durat\Desktop\IMG_20231002_1006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64567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urat\Desktop\IMG_20231002_1005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26" y="260648"/>
            <a:ext cx="4528230" cy="43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urat\Desktop\IMG_20231005_125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236997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3" y="4372168"/>
            <a:ext cx="7406208" cy="1865144"/>
          </a:xfrm>
        </p:spPr>
        <p:txBody>
          <a:bodyPr/>
          <a:lstStyle/>
          <a:p>
            <a:r>
              <a:rPr lang="sk-SK" sz="2000" dirty="0" smtClean="0"/>
              <a:t>Vybavenie učební, ale aj chodieb je veľmi účelné, presvetlené, všetko má svoje miesto a funkciu. Názorné ukážky napríklad preparátov zvierat na chodbe školy a miestnosť, kde sa dá aj prať, žehliť a upratovať- spojenie s praktickým životom.</a:t>
            </a:r>
            <a:endParaRPr lang="sk-SK" sz="2000" dirty="0"/>
          </a:p>
        </p:txBody>
      </p:sp>
      <p:pic>
        <p:nvPicPr>
          <p:cNvPr id="6146" name="Picture 2" descr="C:\Users\Durat\Desktop\IMG_20231004_08493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216673" cy="315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urat\Desktop\IMG_20231004_0907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104456" cy="36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5085184"/>
            <a:ext cx="6512511" cy="1217072"/>
          </a:xfrm>
        </p:spPr>
        <p:txBody>
          <a:bodyPr/>
          <a:lstStyle/>
          <a:p>
            <a:r>
              <a:rPr lang="sk-SK" sz="2000" dirty="0" smtClean="0"/>
              <a:t>Relaxačné zóny pre študentov sú samozrejmosť, počas prestávok aj po vyučovaní majú možnosť byť spolu.</a:t>
            </a:r>
            <a:endParaRPr lang="sk-SK" sz="2000" dirty="0"/>
          </a:p>
        </p:txBody>
      </p:sp>
      <p:pic>
        <p:nvPicPr>
          <p:cNvPr id="7170" name="Picture 2" descr="C:\Users\Durat\Desktop\IMG_20231003_1247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5688633" cy="425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5" y="4372167"/>
            <a:ext cx="7838256" cy="1735669"/>
          </a:xfrm>
        </p:spPr>
        <p:txBody>
          <a:bodyPr/>
          <a:lstStyle/>
          <a:p>
            <a:r>
              <a:rPr lang="sk-SK" sz="2000" dirty="0" smtClean="0"/>
              <a:t>Nie všetko je </a:t>
            </a:r>
            <a:r>
              <a:rPr lang="sk-SK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ružové-</a:t>
            </a:r>
            <a:r>
              <a:rPr lang="sk-SK" sz="2000" dirty="0" smtClean="0"/>
              <a:t> učitelia sa sťažujú na </a:t>
            </a:r>
            <a:r>
              <a:rPr lang="sk-SK" sz="2000" dirty="0" err="1" smtClean="0"/>
              <a:t>pretechnizovanie</a:t>
            </a:r>
            <a:r>
              <a:rPr lang="sk-SK" sz="2000" dirty="0" smtClean="0"/>
              <a:t>, triedy s </a:t>
            </a:r>
            <a:r>
              <a:rPr lang="sk-SK" sz="2000" dirty="0" err="1" smtClean="0"/>
              <a:t>online</a:t>
            </a:r>
            <a:r>
              <a:rPr lang="sk-SK" sz="2000" dirty="0" smtClean="0"/>
              <a:t> knihami komunikujú málo. Každý žiak pri nástupe do školy dostane </a:t>
            </a:r>
            <a:r>
              <a:rPr lang="sk-SK" sz="2000" dirty="0" err="1" smtClean="0"/>
              <a:t>laptop</a:t>
            </a:r>
            <a:r>
              <a:rPr lang="sk-SK" sz="2000" dirty="0" smtClean="0"/>
              <a:t>, na konci štúdia si ho môže odkúpiť za symbolickú cenu.</a:t>
            </a:r>
            <a:endParaRPr lang="sk-SK" sz="2000" dirty="0"/>
          </a:p>
        </p:txBody>
      </p:sp>
      <p:pic>
        <p:nvPicPr>
          <p:cNvPr id="8194" name="Picture 2" descr="C:\Users\Durat\Desktop\IMG_20231002_12364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564" y="731838"/>
            <a:ext cx="464567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0" y="764704"/>
            <a:ext cx="3416167" cy="4743400"/>
          </a:xfrm>
        </p:spPr>
        <p:txBody>
          <a:bodyPr/>
          <a:lstStyle/>
          <a:p>
            <a:r>
              <a:rPr lang="sk-SK" sz="2000" dirty="0" smtClean="0"/>
              <a:t>Mala som šťastie pozorovať aj učiteľov na ďalšej škole </a:t>
            </a:r>
            <a:r>
              <a:rPr lang="sk-SK" sz="2000" dirty="0" err="1" smtClean="0"/>
              <a:t>Hermannin</a:t>
            </a:r>
            <a:r>
              <a:rPr lang="sk-SK" sz="2000" dirty="0" smtClean="0"/>
              <a:t> </a:t>
            </a:r>
            <a:r>
              <a:rPr lang="sk-SK" sz="2000" dirty="0" err="1" smtClean="0"/>
              <a:t>koulu</a:t>
            </a:r>
            <a:r>
              <a:rPr lang="sk-SK" sz="2000" dirty="0" smtClean="0"/>
              <a:t>, skvelá angličtina a neskutočná motivácia pokračovať s CLIL!</a:t>
            </a:r>
            <a:br>
              <a:rPr lang="sk-SK" sz="2000" dirty="0" smtClean="0"/>
            </a:br>
            <a:r>
              <a:rPr lang="sk-SK" sz="2000" dirty="0" smtClean="0"/>
              <a:t>Nadviazané nové priateľstvá možno na budúci </a:t>
            </a:r>
            <a:r>
              <a:rPr lang="sk-SK" sz="2000" dirty="0" err="1" smtClean="0"/>
              <a:t>Erasmus</a:t>
            </a:r>
            <a:r>
              <a:rPr lang="sk-SK" sz="2000" dirty="0" smtClean="0"/>
              <a:t>+</a:t>
            </a:r>
            <a:endParaRPr lang="sk-SK" sz="2000" dirty="0"/>
          </a:p>
        </p:txBody>
      </p:sp>
      <p:pic>
        <p:nvPicPr>
          <p:cNvPr id="9218" name="Picture 2" descr="C:\Users\Durat\Desktop\IMG_20231005_15204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4167435" cy="557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1584</Words>
  <Application>WPS Presentation</Application>
  <PresentationFormat>Prezentácia na obrazovke (4:3)</PresentationFormat>
  <Paragraphs>29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SimSun</vt:lpstr>
      <vt:lpstr>Wingdings</vt:lpstr>
      <vt:lpstr>Georgia</vt:lpstr>
      <vt:lpstr>Trebuchet MS</vt:lpstr>
      <vt:lpstr>Microsoft YaHei</vt:lpstr>
      <vt:lpstr>Arial Unicode MS</vt:lpstr>
      <vt:lpstr>Calibri</vt:lpstr>
      <vt:lpstr>Aerodynamika</vt:lpstr>
      <vt:lpstr>Job-shadowing alebo tieňovanie učiteľov vo Fínsku pozorovanie hodín CLIL</vt:lpstr>
      <vt:lpstr>Škola Jokelan Yläaste ja lukio  ma prijala na pozorovanie učiteľov, nachádza sa asi 40km od Helsiniek.  https://www.tuusula.fi/koulu/index.tmpl?sivu_id=8413</vt:lpstr>
      <vt:lpstr>Hodina angličtiny a takzvaná „kotitalous“-hodina vedenia domácnosti-varenie a upratovanie </vt:lpstr>
      <vt:lpstr>Špecializované učebne na výtvarnú výchovu, hudbu, či kreatívne dielne sú samozrejmosťou, žiaci nemajú vlastnú-kmeňovú  triedu, no navštevujú špecializované učebne. Môj rozvrh tieňovania na dva dni.</vt:lpstr>
      <vt:lpstr>Na hodiny Clil používajú špecializované učebnice, na hodinu biológie doniesla učiteľka aj psa, majú akváriá a bohatú zásobu učebných pomôcok.</vt:lpstr>
      <vt:lpstr>Vybavenie učební, ale aj chodieb je veľmi účelné, presvetlené, všetko má svoje miesto a funkciu. Názorné ukážky napríklad preparátov zvierat na chodbe školy a miestnosť, kde sa dá aj prať, žehliť a upratovať- spojenie s praktickým životom.</vt:lpstr>
      <vt:lpstr>Relaxačné zóny pre študentov sú samozrejmosť, počas prestávok aj po vyučovaní majú možnosť byť spolu.</vt:lpstr>
      <vt:lpstr>Nie všetko je ružové- učitelia sa sťažujú na pretechnizovanie, triedy s online knihami komunikujú málo. Každý žiak pri nástupe do školy dostane laptop, na konci štúdia si ho môže odkúpiť za symbolickú cenu.</vt:lpstr>
      <vt:lpstr>Mala som šťastie pozorovať aj učiteľov na ďalšej škole Hermannin koulu, skvelá angličtina a neskutočná motivácia pokračovať s CLIL! Nadviazané nové priateľstvá možno na budúci Erasmus+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Job-shadowing alebo tieňovanie učiteľov vo Fínsku pozorovanie hodín CLIL</dc:title>
  <dc:creator>Juraj Králik</dc:creator>
  <cp:lastModifiedBy>xy</cp:lastModifiedBy>
  <cp:revision>9</cp:revision>
  <dcterms:created xsi:type="dcterms:W3CDTF">2023-10-23T16:16:00Z</dcterms:created>
  <dcterms:modified xsi:type="dcterms:W3CDTF">2023-10-30T09:21:53Z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662F06BD0F464ECAB9AA38771889CE3A_13</vt:lpwstr>
  </property>
  <property fmtid="{D5CDD505-2E9C-101B-9397-08002B2CF9AE}" pid="3" name="KSOProductBuildVer">
    <vt:lpwstr>1033-12.2.0.13266</vt:lpwstr>
  </property>
</Properties>
</file>