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20.svg" ContentType="image/svg+xml"/>
  <Override PartName="/ppt/media/image22.svg" ContentType="image/svg+xml"/>
  <Override PartName="/ppt/media/image31.svg" ContentType="image/svg+xml"/>
  <Override PartName="/ppt/media/image44.svg" ContentType="image/svg+xml"/>
  <Override PartName="/ppt/media/image46.svg" ContentType="image/svg+xml"/>
  <Override PartName="/ppt/media/image5.svg" ContentType="image/svg+xml"/>
  <Override PartName="/ppt/media/image53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8288000" cy="10287000"/>
  <p:notesSz cx="6858000" cy="9144000"/>
  <p:embeddedFontLst>
    <p:embeddedFont>
      <p:font typeface="Drukaatie Burti Bold" panose="03080802040502030204"/>
      <p:bold r:id="rId21"/>
    </p:embeddedFont>
    <p:embeddedFont>
      <p:font typeface="Dosis Semi-Bold" panose="02010703020202060003"/>
      <p:bold r:id="rId22"/>
    </p:embeddedFont>
    <p:embeddedFont>
      <p:font typeface="Dosis" panose="02010503020202060003"/>
      <p:regular r:id="rId23"/>
    </p:embeddedFont>
    <p:embeddedFont>
      <p:font typeface="Dosis Bold" panose="02010803020202060003"/>
      <p:bold r:id="rId24"/>
    </p:embeddedFont>
    <p:embeddedFont>
      <p:font typeface="Open Sans" panose="020B0606030504020204"/>
      <p:regular r:id="rId25"/>
    </p:embeddedFont>
    <p:embeddedFont>
      <p:font typeface="Open Sans Bold" panose="020B0806030504020204"/>
      <p:bold r:id="rId26"/>
    </p:embeddedFont>
    <p:embeddedFont>
      <p:font typeface="Drukaatie Burti" panose="03080602030402030204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font" Target="fonts/font11.fntdata"/><Relationship Id="rId30" Type="http://schemas.openxmlformats.org/officeDocument/2006/relationships/font" Target="fonts/font10.fntdata"/><Relationship Id="rId3" Type="http://schemas.openxmlformats.org/officeDocument/2006/relationships/slide" Target="slides/slide1.xml"/><Relationship Id="rId29" Type="http://schemas.openxmlformats.org/officeDocument/2006/relationships/font" Target="fonts/font9.fntdata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svg"/><Relationship Id="rId8" Type="http://schemas.openxmlformats.org/officeDocument/2006/relationships/image" Target="../media/image8.png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17.svg"/><Relationship Id="rId16" Type="http://schemas.openxmlformats.org/officeDocument/2006/relationships/image" Target="../media/image16.png"/><Relationship Id="rId15" Type="http://schemas.openxmlformats.org/officeDocument/2006/relationships/image" Target="../media/image15.svg"/><Relationship Id="rId14" Type="http://schemas.openxmlformats.org/officeDocument/2006/relationships/image" Target="../media/image14.png"/><Relationship Id="rId13" Type="http://schemas.openxmlformats.org/officeDocument/2006/relationships/image" Target="../media/image13.svg"/><Relationship Id="rId12" Type="http://schemas.openxmlformats.org/officeDocument/2006/relationships/image" Target="../media/image12.png"/><Relationship Id="rId11" Type="http://schemas.openxmlformats.org/officeDocument/2006/relationships/image" Target="../media/image11.svg"/><Relationship Id="rId10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svg"/><Relationship Id="rId8" Type="http://schemas.openxmlformats.org/officeDocument/2006/relationships/image" Target="../media/image45.png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55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jpeg"/><Relationship Id="rId8" Type="http://schemas.openxmlformats.org/officeDocument/2006/relationships/image" Target="../media/image59.jpeg"/><Relationship Id="rId7" Type="http://schemas.openxmlformats.org/officeDocument/2006/relationships/image" Target="../media/image58.jpeg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23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61.jpe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image" Target="../media/image15.svg"/><Relationship Id="rId7" Type="http://schemas.openxmlformats.org/officeDocument/2006/relationships/image" Target="../media/image14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3.png"/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3.png"/><Relationship Id="rId7" Type="http://schemas.openxmlformats.org/officeDocument/2006/relationships/image" Target="../media/image24.jpeg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63.jpeg"/><Relationship Id="rId12" Type="http://schemas.openxmlformats.org/officeDocument/2006/relationships/image" Target="../media/image11.svg"/><Relationship Id="rId11" Type="http://schemas.openxmlformats.org/officeDocument/2006/relationships/image" Target="../media/image10.png"/><Relationship Id="rId10" Type="http://schemas.openxmlformats.org/officeDocument/2006/relationships/image" Target="../media/image26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svg"/><Relationship Id="rId8" Type="http://schemas.openxmlformats.org/officeDocument/2006/relationships/image" Target="../media/image10.png"/><Relationship Id="rId7" Type="http://schemas.openxmlformats.org/officeDocument/2006/relationships/image" Target="../media/image13.svg"/><Relationship Id="rId6" Type="http://schemas.openxmlformats.org/officeDocument/2006/relationships/image" Target="../media/image12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64.jpe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17.svg"/><Relationship Id="rId15" Type="http://schemas.openxmlformats.org/officeDocument/2006/relationships/image" Target="../media/image16.png"/><Relationship Id="rId14" Type="http://schemas.openxmlformats.org/officeDocument/2006/relationships/image" Target="../media/image15.svg"/><Relationship Id="rId13" Type="http://schemas.openxmlformats.org/officeDocument/2006/relationships/image" Target="../media/image14.png"/><Relationship Id="rId12" Type="http://schemas.openxmlformats.org/officeDocument/2006/relationships/image" Target="../media/image13.svg"/><Relationship Id="rId11" Type="http://schemas.openxmlformats.org/officeDocument/2006/relationships/image" Target="../media/image12.png"/><Relationship Id="rId10" Type="http://schemas.openxmlformats.org/officeDocument/2006/relationships/image" Target="../media/image11.sv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8" Type="http://schemas.openxmlformats.org/officeDocument/2006/relationships/image" Target="../media/image13.svg"/><Relationship Id="rId7" Type="http://schemas.openxmlformats.org/officeDocument/2006/relationships/image" Target="../media/image12.png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svg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3.png"/><Relationship Id="rId7" Type="http://schemas.openxmlformats.org/officeDocument/2006/relationships/image" Target="../media/image24.jpeg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27.png"/><Relationship Id="rId12" Type="http://schemas.openxmlformats.org/officeDocument/2006/relationships/image" Target="../media/image11.svg"/><Relationship Id="rId11" Type="http://schemas.openxmlformats.org/officeDocument/2006/relationships/image" Target="../media/image10.png"/><Relationship Id="rId10" Type="http://schemas.openxmlformats.org/officeDocument/2006/relationships/image" Target="../media/image26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svg"/><Relationship Id="rId7" Type="http://schemas.openxmlformats.org/officeDocument/2006/relationships/image" Target="../media/image30.png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9.png"/><Relationship Id="rId3" Type="http://schemas.openxmlformats.org/officeDocument/2006/relationships/image" Target="../media/image28.jpeg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9" Type="http://schemas.openxmlformats.org/officeDocument/2006/relationships/image" Target="../media/image42.png"/><Relationship Id="rId18" Type="http://schemas.openxmlformats.org/officeDocument/2006/relationships/image" Target="../media/image41.png"/><Relationship Id="rId17" Type="http://schemas.openxmlformats.org/officeDocument/2006/relationships/image" Target="../media/image40.png"/><Relationship Id="rId16" Type="http://schemas.openxmlformats.org/officeDocument/2006/relationships/image" Target="../media/image39.png"/><Relationship Id="rId15" Type="http://schemas.openxmlformats.org/officeDocument/2006/relationships/image" Target="../media/image38.png"/><Relationship Id="rId14" Type="http://schemas.openxmlformats.org/officeDocument/2006/relationships/image" Target="../media/image37.png"/><Relationship Id="rId13" Type="http://schemas.openxmlformats.org/officeDocument/2006/relationships/image" Target="../media/image36.png"/><Relationship Id="rId12" Type="http://schemas.openxmlformats.org/officeDocument/2006/relationships/image" Target="../media/image35.png"/><Relationship Id="rId11" Type="http://schemas.openxmlformats.org/officeDocument/2006/relationships/image" Target="../media/image34.png"/><Relationship Id="rId10" Type="http://schemas.openxmlformats.org/officeDocument/2006/relationships/image" Target="../media/image33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1.sv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svg"/><Relationship Id="rId8" Type="http://schemas.openxmlformats.org/officeDocument/2006/relationships/image" Target="../media/image45.png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47.png"/><Relationship Id="rId7" Type="http://schemas.openxmlformats.org/officeDocument/2006/relationships/image" Target="../media/image5.svg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7.svg"/><Relationship Id="rId10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4.jpeg"/><Relationship Id="rId7" Type="http://schemas.openxmlformats.org/officeDocument/2006/relationships/image" Target="../media/image53.svg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3" Type="http://schemas.openxmlformats.org/officeDocument/2006/relationships/image" Target="../media/image49.png"/><Relationship Id="rId2" Type="http://schemas.openxmlformats.org/officeDocument/2006/relationships/image" Target="../media/image23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467" t="-10431" r="-2216" b="-13067"/>
            </a:stretch>
          </a:blipFill>
        </p:spPr>
      </p:sp>
      <p:grpSp>
        <p:nvGrpSpPr>
          <p:cNvPr id="3" name="Group 3"/>
          <p:cNvGrpSpPr/>
          <p:nvPr/>
        </p:nvGrpSpPr>
        <p:grpSpPr>
          <a:xfrm rot="0">
            <a:off x="1996760" y="1967159"/>
            <a:ext cx="14294480" cy="5990982"/>
            <a:chOff x="0" y="0"/>
            <a:chExt cx="19059306" cy="7987976"/>
          </a:xfrm>
        </p:grpSpPr>
        <p:sp>
          <p:nvSpPr>
            <p:cNvPr id="4" name="Freeform 4"/>
            <p:cNvSpPr/>
            <p:nvPr/>
          </p:nvSpPr>
          <p:spPr>
            <a:xfrm rot="92033">
              <a:off x="273808" y="428159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0000"/>
              </a:blip>
              <a:stretch>
                <a:fillRect l="-1056" t="-10951" r="-1056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92033">
              <a:off x="94502" y="248853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056" t="-10951" r="-1056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3408846" y="3392417"/>
            <a:ext cx="10934001" cy="2265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5"/>
              </a:lnSpc>
            </a:pPr>
            <a:r>
              <a:rPr lang="en-US" sz="8945" spc="-554">
                <a:solidFill>
                  <a:srgbClr val="000000"/>
                </a:solidFill>
                <a:latin typeface="Drukaatie Burti Bold" panose="03080802040502030204"/>
              </a:rPr>
              <a:t>EKOLOGICKÉ</a:t>
            </a:r>
            <a:endParaRPr lang="en-US" sz="8945" spc="-554">
              <a:solidFill>
                <a:srgbClr val="000000"/>
              </a:solidFill>
              <a:latin typeface="Drukaatie Burti Bold" panose="03080802040502030204"/>
            </a:endParaRPr>
          </a:p>
          <a:p>
            <a:pPr algn="ctr">
              <a:lnSpc>
                <a:spcPts val="8495"/>
              </a:lnSpc>
            </a:pPr>
            <a:r>
              <a:rPr lang="en-US" sz="8945" spc="-554">
                <a:solidFill>
                  <a:srgbClr val="000000"/>
                </a:solidFill>
                <a:latin typeface="Drukaatie Burti Bold" panose="03080802040502030204"/>
              </a:rPr>
              <a:t>ČISTENIE</a:t>
            </a:r>
            <a:endParaRPr lang="en-US" sz="8945" spc="-554">
              <a:solidFill>
                <a:srgbClr val="000000"/>
              </a:solidFill>
              <a:latin typeface="Drukaatie Burti Bold" panose="03080802040502030204"/>
            </a:endParaRPr>
          </a:p>
        </p:txBody>
      </p:sp>
      <p:sp>
        <p:nvSpPr>
          <p:cNvPr id="7" name="Freeform 7"/>
          <p:cNvSpPr/>
          <p:nvPr/>
        </p:nvSpPr>
        <p:spPr>
          <a:xfrm rot="-1051246">
            <a:off x="-2552417" y="-28847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700000">
            <a:off x="10542936" y="940005"/>
            <a:ext cx="1103359" cy="1581877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275443">
            <a:off x="2211959" y="2969126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88621">
            <a:off x="14068292" y="5900049"/>
            <a:ext cx="2174492" cy="3388019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304326">
            <a:off x="884830" y="3954490"/>
            <a:ext cx="3500388" cy="5714919"/>
          </a:xfrm>
          <a:custGeom>
            <a:avLst/>
            <a:gdLst/>
            <a:ahLst/>
            <a:cxnLst/>
            <a:rect l="l" t="t" r="r" b="b"/>
            <a:pathLst>
              <a:path w="3500388" h="5714919">
                <a:moveTo>
                  <a:pt x="0" y="0"/>
                </a:moveTo>
                <a:lnTo>
                  <a:pt x="3500388" y="0"/>
                </a:lnTo>
                <a:lnTo>
                  <a:pt x="3500388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592704" y="1028700"/>
            <a:ext cx="5125668" cy="3933950"/>
          </a:xfrm>
          <a:custGeom>
            <a:avLst/>
            <a:gdLst/>
            <a:ahLst/>
            <a:cxnLst/>
            <a:rect l="l" t="t" r="r" b="b"/>
            <a:pathLst>
              <a:path w="5125668" h="3933950">
                <a:moveTo>
                  <a:pt x="0" y="0"/>
                </a:moveTo>
                <a:lnTo>
                  <a:pt x="5125668" y="0"/>
                </a:lnTo>
                <a:lnTo>
                  <a:pt x="5125668" y="3933950"/>
                </a:lnTo>
                <a:lnTo>
                  <a:pt x="0" y="39339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057876" flipH="1">
            <a:off x="5812381" y="445640"/>
            <a:ext cx="1394952" cy="2759798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51246">
            <a:off x="15805535" y="8247789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 rot="-380265">
            <a:off x="1360381" y="1102701"/>
            <a:ext cx="12602964" cy="16662573"/>
          </a:xfrm>
          <a:custGeom>
            <a:avLst/>
            <a:gdLst/>
            <a:ahLst/>
            <a:cxnLst/>
            <a:rect l="l" t="t" r="r" b="b"/>
            <a:pathLst>
              <a:path w="12602964" h="16662573">
                <a:moveTo>
                  <a:pt x="0" y="0"/>
                </a:moveTo>
                <a:lnTo>
                  <a:pt x="12602964" y="0"/>
                </a:lnTo>
                <a:lnTo>
                  <a:pt x="12602964" y="16662572"/>
                </a:lnTo>
                <a:lnTo>
                  <a:pt x="0" y="166625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01529" y="4719169"/>
            <a:ext cx="6697638" cy="5140437"/>
          </a:xfrm>
          <a:custGeom>
            <a:avLst/>
            <a:gdLst/>
            <a:ahLst/>
            <a:cxnLst/>
            <a:rect l="l" t="t" r="r" b="b"/>
            <a:pathLst>
              <a:path w="6697638" h="5140437">
                <a:moveTo>
                  <a:pt x="0" y="0"/>
                </a:moveTo>
                <a:lnTo>
                  <a:pt x="6697639" y="0"/>
                </a:lnTo>
                <a:lnTo>
                  <a:pt x="6697639" y="5140437"/>
                </a:lnTo>
                <a:lnTo>
                  <a:pt x="0" y="51404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388038">
            <a:off x="14173390" y="434465"/>
            <a:ext cx="1342255" cy="1924380"/>
          </a:xfrm>
          <a:custGeom>
            <a:avLst/>
            <a:gdLst/>
            <a:ahLst/>
            <a:cxnLst/>
            <a:rect l="l" t="t" r="r" b="b"/>
            <a:pathLst>
              <a:path w="1342255" h="1924380">
                <a:moveTo>
                  <a:pt x="0" y="0"/>
                </a:moveTo>
                <a:lnTo>
                  <a:pt x="1342255" y="0"/>
                </a:lnTo>
                <a:lnTo>
                  <a:pt x="1342255" y="1924380"/>
                </a:lnTo>
                <a:lnTo>
                  <a:pt x="0" y="19243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173535" flipH="1" flipV="1">
            <a:off x="14814494" y="519638"/>
            <a:ext cx="4200691" cy="4451599"/>
          </a:xfrm>
          <a:custGeom>
            <a:avLst/>
            <a:gdLst/>
            <a:ahLst/>
            <a:cxnLst/>
            <a:rect l="l" t="t" r="r" b="b"/>
            <a:pathLst>
              <a:path w="4200691" h="4451599">
                <a:moveTo>
                  <a:pt x="4200691" y="4451599"/>
                </a:moveTo>
                <a:lnTo>
                  <a:pt x="0" y="4451599"/>
                </a:lnTo>
                <a:lnTo>
                  <a:pt x="0" y="0"/>
                </a:lnTo>
                <a:lnTo>
                  <a:pt x="4200691" y="0"/>
                </a:lnTo>
                <a:lnTo>
                  <a:pt x="4200691" y="4451599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65987">
            <a:off x="3159911" y="3024516"/>
            <a:ext cx="10513989" cy="6955737"/>
          </a:xfrm>
          <a:custGeom>
            <a:avLst/>
            <a:gdLst/>
            <a:ahLst/>
            <a:cxnLst/>
            <a:rect l="l" t="t" r="r" b="b"/>
            <a:pathLst>
              <a:path w="10513989" h="6955737">
                <a:moveTo>
                  <a:pt x="0" y="0"/>
                </a:moveTo>
                <a:lnTo>
                  <a:pt x="10513989" y="0"/>
                </a:lnTo>
                <a:lnTo>
                  <a:pt x="10513989" y="6955737"/>
                </a:lnTo>
                <a:lnTo>
                  <a:pt x="0" y="69557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18531"/>
            </a:stretch>
          </a:blipFill>
        </p:spPr>
      </p:sp>
      <p:grpSp>
        <p:nvGrpSpPr>
          <p:cNvPr id="8" name="Group 8"/>
          <p:cNvGrpSpPr/>
          <p:nvPr/>
        </p:nvGrpSpPr>
        <p:grpSpPr>
          <a:xfrm rot="-493607">
            <a:off x="10596988" y="6092593"/>
            <a:ext cx="3409084" cy="1704542"/>
            <a:chOff x="0" y="0"/>
            <a:chExt cx="812800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1ECE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5"/>
                </a:lnSpc>
              </a:pPr>
            </a:p>
          </p:txBody>
        </p:sp>
      </p:grpSp>
      <p:grpSp>
        <p:nvGrpSpPr>
          <p:cNvPr id="11" name="Group 11"/>
          <p:cNvGrpSpPr/>
          <p:nvPr/>
        </p:nvGrpSpPr>
        <p:grpSpPr>
          <a:xfrm rot="-463664">
            <a:off x="10083326" y="2137376"/>
            <a:ext cx="3691343" cy="1359772"/>
            <a:chOff x="0" y="0"/>
            <a:chExt cx="1103245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03245" cy="406400"/>
            </a:xfrm>
            <a:custGeom>
              <a:avLst/>
              <a:gdLst/>
              <a:ahLst/>
              <a:cxnLst/>
              <a:rect l="l" t="t" r="r" b="b"/>
              <a:pathLst>
                <a:path w="1103245" h="406400">
                  <a:moveTo>
                    <a:pt x="900045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900045" y="406400"/>
                  </a:lnTo>
                  <a:lnTo>
                    <a:pt x="1103245" y="203200"/>
                  </a:lnTo>
                  <a:lnTo>
                    <a:pt x="900045" y="0"/>
                  </a:lnTo>
                  <a:close/>
                </a:path>
              </a:pathLst>
            </a:custGeom>
            <a:solidFill>
              <a:srgbClr val="F3F3F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98894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5"/>
                </a:lnSpc>
              </a:pPr>
            </a:p>
          </p:txBody>
        </p:sp>
      </p:grpSp>
      <p:grpSp>
        <p:nvGrpSpPr>
          <p:cNvPr id="14" name="Group 14"/>
          <p:cNvGrpSpPr/>
          <p:nvPr/>
        </p:nvGrpSpPr>
        <p:grpSpPr>
          <a:xfrm rot="-370483">
            <a:off x="11470636" y="3410281"/>
            <a:ext cx="2270144" cy="663351"/>
            <a:chOff x="0" y="0"/>
            <a:chExt cx="1390797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90797" cy="406400"/>
            </a:xfrm>
            <a:custGeom>
              <a:avLst/>
              <a:gdLst/>
              <a:ahLst/>
              <a:cxnLst/>
              <a:rect l="l" t="t" r="r" b="b"/>
              <a:pathLst>
                <a:path w="1390797" h="406400">
                  <a:moveTo>
                    <a:pt x="1187597" y="0"/>
                  </a:moveTo>
                  <a:cubicBezTo>
                    <a:pt x="1299821" y="0"/>
                    <a:pt x="1390797" y="90976"/>
                    <a:pt x="1390797" y="203200"/>
                  </a:cubicBezTo>
                  <a:cubicBezTo>
                    <a:pt x="1390797" y="315424"/>
                    <a:pt x="1299821" y="406400"/>
                    <a:pt x="118759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3F3F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39079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5"/>
                </a:lnSpc>
              </a:pPr>
            </a:p>
          </p:txBody>
        </p:sp>
      </p:grpSp>
      <p:sp>
        <p:nvSpPr>
          <p:cNvPr id="17" name="TextBox 17"/>
          <p:cNvSpPr txBox="1"/>
          <p:nvPr/>
        </p:nvSpPr>
        <p:spPr>
          <a:xfrm rot="-426591">
            <a:off x="2614943" y="1607559"/>
            <a:ext cx="9643235" cy="1337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25"/>
              </a:lnSpc>
            </a:pPr>
            <a:r>
              <a:rPr lang="en-US" sz="10025" spc="-671">
                <a:solidFill>
                  <a:srgbClr val="000000"/>
                </a:solidFill>
                <a:latin typeface="Drukaatie Burti Bold" panose="03080802040502030204"/>
              </a:rPr>
              <a:t>UMÝVANIE OKIEN</a:t>
            </a:r>
            <a:endParaRPr lang="en-US" sz="10025" spc="-671">
              <a:solidFill>
                <a:srgbClr val="000000"/>
              </a:solidFill>
              <a:latin typeface="Drukaatie Burti Bold" panose="03080802040502030204"/>
            </a:endParaRPr>
          </a:p>
        </p:txBody>
      </p:sp>
      <p:sp>
        <p:nvSpPr>
          <p:cNvPr id="18" name="TextBox 18"/>
          <p:cNvSpPr txBox="1"/>
          <p:nvPr/>
        </p:nvSpPr>
        <p:spPr>
          <a:xfrm rot="-445440">
            <a:off x="9395138" y="3632241"/>
            <a:ext cx="4393183" cy="1232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5"/>
              </a:lnSpc>
            </a:pPr>
          </a:p>
          <a:p>
            <a:pPr marL="768985" lvl="1" indent="-384810" algn="ctr">
              <a:lnSpc>
                <a:spcPts val="4985"/>
              </a:lnSpc>
              <a:buFont typeface="Arial" panose="020B0604020202020204"/>
              <a:buChar char="•"/>
            </a:pPr>
            <a:r>
              <a:rPr lang="en-US" sz="3560">
                <a:solidFill>
                  <a:srgbClr val="000000"/>
                </a:solidFill>
                <a:latin typeface="Open Sans Bold" panose="020B0806030504020204"/>
              </a:rPr>
              <a:t>najprv rámy</a:t>
            </a:r>
            <a:endParaRPr lang="en-US" sz="3560">
              <a:solidFill>
                <a:srgbClr val="000000"/>
              </a:solidFill>
              <a:latin typeface="Open Sans Bold" panose="020B0806030504020204"/>
            </a:endParaRPr>
          </a:p>
        </p:txBody>
      </p:sp>
      <p:sp>
        <p:nvSpPr>
          <p:cNvPr id="19" name="TextBox 19"/>
          <p:cNvSpPr txBox="1"/>
          <p:nvPr/>
        </p:nvSpPr>
        <p:spPr>
          <a:xfrm rot="-450797">
            <a:off x="4458811" y="2829252"/>
            <a:ext cx="8397908" cy="2121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90"/>
              </a:lnSpc>
            </a:pPr>
            <a:r>
              <a:rPr lang="en-US" sz="3065">
                <a:solidFill>
                  <a:srgbClr val="000000"/>
                </a:solidFill>
                <a:latin typeface="Open Sans Bold" panose="020B0806030504020204"/>
              </a:rPr>
              <a:t>teplá voda</a:t>
            </a:r>
            <a:endParaRPr lang="en-US" sz="3065">
              <a:solidFill>
                <a:srgbClr val="000000"/>
              </a:solidFill>
              <a:latin typeface="Open Sans Bold" panose="020B0806030504020204"/>
            </a:endParaRPr>
          </a:p>
          <a:p>
            <a:pPr>
              <a:lnSpc>
                <a:spcPts val="4290"/>
              </a:lnSpc>
            </a:pPr>
            <a:r>
              <a:rPr lang="en-US" sz="3065">
                <a:solidFill>
                  <a:srgbClr val="000000"/>
                </a:solidFill>
                <a:latin typeface="Open Sans Bold" panose="020B0806030504020204"/>
              </a:rPr>
              <a:t>mikrovlákno</a:t>
            </a:r>
            <a:endParaRPr lang="en-US" sz="3065">
              <a:solidFill>
                <a:srgbClr val="000000"/>
              </a:solidFill>
              <a:latin typeface="Open Sans Bold" panose="020B0806030504020204"/>
            </a:endParaRPr>
          </a:p>
          <a:p>
            <a:pPr>
              <a:lnSpc>
                <a:spcPts val="4290"/>
              </a:lnSpc>
            </a:pPr>
            <a:r>
              <a:rPr lang="en-US" sz="3065">
                <a:solidFill>
                  <a:srgbClr val="000000"/>
                </a:solidFill>
                <a:latin typeface="Open Sans Bold" panose="020B0806030504020204"/>
              </a:rPr>
              <a:t>stierka (lepšia je silikónová ako plastová)</a:t>
            </a:r>
            <a:endParaRPr lang="en-US" sz="3065">
              <a:solidFill>
                <a:srgbClr val="000000"/>
              </a:solidFill>
              <a:latin typeface="Open Sans Bold" panose="020B0806030504020204"/>
            </a:endParaRPr>
          </a:p>
          <a:p>
            <a:pPr algn="ctr">
              <a:lnSpc>
                <a:spcPts val="4290"/>
              </a:lnSpc>
            </a:pPr>
          </a:p>
        </p:txBody>
      </p:sp>
      <p:sp>
        <p:nvSpPr>
          <p:cNvPr id="20" name="TextBox 20"/>
          <p:cNvSpPr txBox="1"/>
          <p:nvPr/>
        </p:nvSpPr>
        <p:spPr>
          <a:xfrm rot="-481782">
            <a:off x="8823445" y="5146903"/>
            <a:ext cx="4869307" cy="1029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6270" lvl="1" indent="-318135" algn="ctr">
              <a:lnSpc>
                <a:spcPts val="4125"/>
              </a:lnSpc>
              <a:buFont typeface="Arial" panose="020B0604020202020204"/>
              <a:buChar char="•"/>
            </a:pPr>
            <a:r>
              <a:rPr lang="en-US" sz="2945">
                <a:solidFill>
                  <a:srgbClr val="000000"/>
                </a:solidFill>
                <a:latin typeface="Open Sans Bold" panose="020B0806030504020204"/>
              </a:rPr>
              <a:t>okno umyť handrou,</a:t>
            </a:r>
            <a:endParaRPr lang="en-US" sz="2945">
              <a:solidFill>
                <a:srgbClr val="000000"/>
              </a:solidFill>
              <a:latin typeface="Open Sans Bold" panose="020B0806030504020204"/>
            </a:endParaRPr>
          </a:p>
          <a:p>
            <a:pPr marL="636270" lvl="1" indent="-318135" algn="ctr">
              <a:lnSpc>
                <a:spcPts val="4125"/>
              </a:lnSpc>
              <a:buFont typeface="Arial" panose="020B0604020202020204"/>
              <a:buChar char="•"/>
            </a:pPr>
            <a:r>
              <a:rPr lang="en-US" sz="2945">
                <a:solidFill>
                  <a:srgbClr val="000000"/>
                </a:solidFill>
                <a:latin typeface="Open Sans Bold" panose="020B0806030504020204"/>
              </a:rPr>
              <a:t>potom zotrieť stierkou</a:t>
            </a:r>
            <a:endParaRPr lang="en-US" sz="2945">
              <a:solidFill>
                <a:srgbClr val="000000"/>
              </a:solidFill>
              <a:latin typeface="Open Sans Bold" panose="020B080603050402020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467" t="-10431" r="-2216" b="-13067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0">
            <a:off x="9485540" y="1987872"/>
            <a:ext cx="2909509" cy="4913838"/>
            <a:chOff x="0" y="0"/>
            <a:chExt cx="13716000" cy="23164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2"/>
              <a:stretch>
                <a:fillRect t="-178" b="-17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609600" y="2095500"/>
              <a:ext cx="12496800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0">
            <a:off x="5922024" y="3260764"/>
            <a:ext cx="2924542" cy="4939227"/>
            <a:chOff x="0" y="0"/>
            <a:chExt cx="13716000" cy="23164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2"/>
              <a:stretch>
                <a:fillRect t="-178" b="-1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609600" y="2095500"/>
              <a:ext cx="12496800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3"/>
              <a:stretch>
                <a:fillRect l="-63943" r="-63943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0">
            <a:off x="1944865" y="1387425"/>
            <a:ext cx="2786591" cy="4706243"/>
            <a:chOff x="0" y="0"/>
            <a:chExt cx="13716000" cy="23164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2"/>
              <a:stretch>
                <a:fillRect t="-178" b="-17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609600" y="2095500"/>
              <a:ext cx="12496800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4"/>
              <a:stretch>
                <a:fillRect l="-111951" r="-111951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5569853" y="2489106"/>
            <a:ext cx="1814443" cy="771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20"/>
              </a:lnSpc>
            </a:pPr>
            <a:r>
              <a:rPr lang="en-US" sz="5705" spc="-382">
                <a:solidFill>
                  <a:srgbClr val="000000"/>
                </a:solidFill>
                <a:latin typeface="Drukaatie Burti Bold" panose="03080802040502030204"/>
              </a:rPr>
              <a:t>citrón</a:t>
            </a:r>
            <a:endParaRPr lang="en-US" sz="5705" spc="-382">
              <a:solidFill>
                <a:srgbClr val="000000"/>
              </a:solidFill>
              <a:latin typeface="Drukaatie Burti Bold" panose="03080802040502030204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33018" y="940672"/>
            <a:ext cx="2199915" cy="85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90"/>
              </a:lnSpc>
            </a:pPr>
            <a:r>
              <a:rPr lang="en-US" sz="6415" spc="-429">
                <a:solidFill>
                  <a:srgbClr val="000000"/>
                </a:solidFill>
                <a:latin typeface="Drukaatie Burti Bold" panose="03080802040502030204"/>
              </a:rPr>
              <a:t>ocot</a:t>
            </a:r>
            <a:endParaRPr lang="en-US" sz="6415" spc="-429">
              <a:solidFill>
                <a:srgbClr val="000000"/>
              </a:solidFill>
              <a:latin typeface="Drukaatie Burti Bold" panose="03080802040502030204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2127706" y="1395848"/>
            <a:ext cx="904480" cy="592023"/>
          </a:xfrm>
          <a:custGeom>
            <a:avLst/>
            <a:gdLst/>
            <a:ahLst/>
            <a:cxnLst/>
            <a:rect l="l" t="t" r="r" b="b"/>
            <a:pathLst>
              <a:path w="904480" h="592023">
                <a:moveTo>
                  <a:pt x="904480" y="0"/>
                </a:moveTo>
                <a:lnTo>
                  <a:pt x="0" y="0"/>
                </a:lnTo>
                <a:lnTo>
                  <a:pt x="0" y="592024"/>
                </a:lnTo>
                <a:lnTo>
                  <a:pt x="904480" y="592024"/>
                </a:lnTo>
                <a:lnTo>
                  <a:pt x="9044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>
            <a:grpSpLocks noChangeAspect="1"/>
          </p:cNvGrpSpPr>
          <p:nvPr/>
        </p:nvGrpSpPr>
        <p:grpSpPr>
          <a:xfrm rot="0">
            <a:off x="13680924" y="1865554"/>
            <a:ext cx="2909509" cy="4913838"/>
            <a:chOff x="0" y="0"/>
            <a:chExt cx="13716000" cy="23164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2"/>
              <a:stretch>
                <a:fillRect t="-178" b="-178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609600" y="2095500"/>
              <a:ext cx="12496800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7"/>
              <a:stretch>
                <a:fillRect l="-67289" r="-67289"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 rot="-68608">
            <a:off x="14240092" y="1740956"/>
            <a:ext cx="889864" cy="582457"/>
          </a:xfrm>
          <a:custGeom>
            <a:avLst/>
            <a:gdLst/>
            <a:ahLst/>
            <a:cxnLst/>
            <a:rect l="l" t="t" r="r" b="b"/>
            <a:pathLst>
              <a:path w="889864" h="582457">
                <a:moveTo>
                  <a:pt x="0" y="0"/>
                </a:moveTo>
                <a:lnTo>
                  <a:pt x="889864" y="0"/>
                </a:lnTo>
                <a:lnTo>
                  <a:pt x="889864" y="582456"/>
                </a:lnTo>
                <a:lnTo>
                  <a:pt x="0" y="5824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>
            <a:grpSpLocks noChangeAspect="1"/>
          </p:cNvGrpSpPr>
          <p:nvPr/>
        </p:nvGrpSpPr>
        <p:grpSpPr>
          <a:xfrm rot="0">
            <a:off x="5974811" y="3260764"/>
            <a:ext cx="2924542" cy="4939227"/>
            <a:chOff x="0" y="0"/>
            <a:chExt cx="13716000" cy="23164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2"/>
              <a:stretch>
                <a:fillRect t="-178" b="-178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-5400000">
              <a:off x="-2628900" y="5334000"/>
              <a:ext cx="18973800" cy="12496800"/>
            </a:xfrm>
            <a:custGeom>
              <a:avLst/>
              <a:gdLst/>
              <a:ahLst/>
              <a:cxnLst/>
              <a:rect l="l" t="t" r="r" b="b"/>
              <a:pathLst>
                <a:path w="18973800" h="12496800">
                  <a:moveTo>
                    <a:pt x="0" y="12496800"/>
                  </a:moveTo>
                  <a:lnTo>
                    <a:pt x="0" y="0"/>
                  </a:lnTo>
                  <a:lnTo>
                    <a:pt x="18973800" y="0"/>
                  </a:lnTo>
                  <a:lnTo>
                    <a:pt x="18973800" y="12496800"/>
                  </a:lnTo>
                  <a:lnTo>
                    <a:pt x="0" y="12496800"/>
                  </a:lnTo>
                  <a:close/>
                </a:path>
              </a:pathLst>
            </a:custGeom>
            <a:blipFill>
              <a:blip r:embed="rId8"/>
              <a:stretch>
                <a:fillRect t="-673" b="-673"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 rot="3703671" flipH="1">
            <a:off x="7173344" y="3197075"/>
            <a:ext cx="1077746" cy="705434"/>
          </a:xfrm>
          <a:custGeom>
            <a:avLst/>
            <a:gdLst/>
            <a:ahLst/>
            <a:cxnLst/>
            <a:rect l="l" t="t" r="r" b="b"/>
            <a:pathLst>
              <a:path w="1077746" h="705434">
                <a:moveTo>
                  <a:pt x="1077747" y="0"/>
                </a:moveTo>
                <a:lnTo>
                  <a:pt x="0" y="0"/>
                </a:lnTo>
                <a:lnTo>
                  <a:pt x="0" y="705434"/>
                </a:lnTo>
                <a:lnTo>
                  <a:pt x="1077747" y="705434"/>
                </a:lnTo>
                <a:lnTo>
                  <a:pt x="10777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528541" y="3178299"/>
            <a:ext cx="2866508" cy="2532984"/>
          </a:xfrm>
          <a:custGeom>
            <a:avLst/>
            <a:gdLst/>
            <a:ahLst/>
            <a:cxnLst/>
            <a:rect l="l" t="t" r="r" b="b"/>
            <a:pathLst>
              <a:path w="2866508" h="2532984">
                <a:moveTo>
                  <a:pt x="0" y="0"/>
                </a:moveTo>
                <a:lnTo>
                  <a:pt x="2866508" y="0"/>
                </a:lnTo>
                <a:lnTo>
                  <a:pt x="2866508" y="2532983"/>
                </a:lnTo>
                <a:lnTo>
                  <a:pt x="0" y="25329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9322435" y="1415415"/>
            <a:ext cx="2764155" cy="110426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just">
              <a:lnSpc>
                <a:spcPts val="4565"/>
              </a:lnSpc>
            </a:pPr>
            <a:r>
              <a:rPr lang="en-US" sz="4805" spc="-322">
                <a:solidFill>
                  <a:srgbClr val="000000"/>
                </a:solidFill>
                <a:latin typeface="Drukaatie Burti Bold" panose="03080802040502030204"/>
              </a:rPr>
              <a:t>sóda bikarbóna</a:t>
            </a:r>
            <a:endParaRPr lang="en-US" sz="4805" spc="-322">
              <a:solidFill>
                <a:srgbClr val="000000"/>
              </a:solidFill>
              <a:latin typeface="Drukaatie Burti Bold" panose="03080802040502030204"/>
            </a:endParaRPr>
          </a:p>
        </p:txBody>
      </p:sp>
      <p:sp>
        <p:nvSpPr>
          <p:cNvPr id="25" name="Freeform 25"/>
          <p:cNvSpPr/>
          <p:nvPr/>
        </p:nvSpPr>
        <p:spPr>
          <a:xfrm rot="-1386108">
            <a:off x="10442442" y="2501442"/>
            <a:ext cx="995706" cy="651735"/>
          </a:xfrm>
          <a:custGeom>
            <a:avLst/>
            <a:gdLst/>
            <a:ahLst/>
            <a:cxnLst/>
            <a:rect l="l" t="t" r="r" b="b"/>
            <a:pathLst>
              <a:path w="995706" h="651735">
                <a:moveTo>
                  <a:pt x="0" y="0"/>
                </a:moveTo>
                <a:lnTo>
                  <a:pt x="995706" y="0"/>
                </a:lnTo>
                <a:lnTo>
                  <a:pt x="995706" y="651735"/>
                </a:lnTo>
                <a:lnTo>
                  <a:pt x="0" y="6517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3147357" y="1884649"/>
            <a:ext cx="1174721" cy="3845728"/>
          </a:xfrm>
          <a:custGeom>
            <a:avLst/>
            <a:gdLst/>
            <a:ahLst/>
            <a:cxnLst/>
            <a:rect l="l" t="t" r="r" b="b"/>
            <a:pathLst>
              <a:path w="1174721" h="3845728">
                <a:moveTo>
                  <a:pt x="0" y="0"/>
                </a:moveTo>
                <a:lnTo>
                  <a:pt x="1174721" y="0"/>
                </a:lnTo>
                <a:lnTo>
                  <a:pt x="1174721" y="3845728"/>
                </a:lnTo>
                <a:lnTo>
                  <a:pt x="0" y="38457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919"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5249979" y="1234900"/>
            <a:ext cx="1167646" cy="797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00"/>
              </a:lnSpc>
            </a:pPr>
            <a:r>
              <a:rPr lang="en-US" sz="6000" spc="-401">
                <a:solidFill>
                  <a:srgbClr val="000000"/>
                </a:solidFill>
                <a:latin typeface="Drukaatie Burti Bold" panose="03080802040502030204"/>
              </a:rPr>
              <a:t>soľ</a:t>
            </a:r>
            <a:endParaRPr lang="en-US" sz="6000" spc="-401">
              <a:solidFill>
                <a:srgbClr val="000000"/>
              </a:solidFill>
              <a:latin typeface="Drukaatie Burti Bold" panose="03080802040502030204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2733040" y="-236220"/>
            <a:ext cx="10772775" cy="1651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Drukaatie Burti Bold" panose="03080802040502030204"/>
              </a:rPr>
              <a:t>Prírodné čistidlá</a:t>
            </a:r>
            <a:endParaRPr lang="en-US" sz="9200">
              <a:solidFill>
                <a:srgbClr val="000000"/>
              </a:solidFill>
              <a:latin typeface="Drukaatie Burti Bold" panose="03080802040502030204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55995" y="6104982"/>
            <a:ext cx="5027855" cy="1958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3250" lvl="1" indent="-301625">
              <a:lnSpc>
                <a:spcPts val="3910"/>
              </a:lnSpc>
              <a:buFont typeface="Arial" panose="020B0604020202020204"/>
              <a:buChar char="•"/>
            </a:pPr>
            <a:r>
              <a:rPr lang="en-US" sz="2795">
                <a:solidFill>
                  <a:srgbClr val="000000"/>
                </a:solidFill>
                <a:latin typeface="Open Sans Bold" panose="020B0806030504020204"/>
              </a:rPr>
              <a:t>pohlcuje pachy</a:t>
            </a:r>
            <a:endParaRPr lang="en-US" sz="2795">
              <a:solidFill>
                <a:srgbClr val="000000"/>
              </a:solidFill>
              <a:latin typeface="Open Sans Bold" panose="020B0806030504020204"/>
            </a:endParaRPr>
          </a:p>
          <a:p>
            <a:pPr marL="603250" lvl="1" indent="-301625" algn="ctr">
              <a:lnSpc>
                <a:spcPts val="3910"/>
              </a:lnSpc>
              <a:buFont typeface="Arial" panose="020B0604020202020204"/>
              <a:buChar char="•"/>
            </a:pPr>
            <a:r>
              <a:rPr lang="en-US" sz="2795">
                <a:solidFill>
                  <a:srgbClr val="000000"/>
                </a:solidFill>
                <a:latin typeface="Open Sans Bold" panose="020B0806030504020204"/>
              </a:rPr>
              <a:t>odstraňuje vodný kameň</a:t>
            </a:r>
            <a:endParaRPr lang="en-US" sz="2795">
              <a:solidFill>
                <a:srgbClr val="000000"/>
              </a:solidFill>
              <a:latin typeface="Open Sans Bold" panose="020B0806030504020204"/>
            </a:endParaRPr>
          </a:p>
          <a:p>
            <a:pPr marL="603250" lvl="1" indent="-301625">
              <a:lnSpc>
                <a:spcPts val="3910"/>
              </a:lnSpc>
              <a:buFont typeface="Arial" panose="020B0604020202020204"/>
              <a:buChar char="•"/>
            </a:pPr>
            <a:r>
              <a:rPr lang="en-US" sz="2795">
                <a:solidFill>
                  <a:srgbClr val="000000"/>
                </a:solidFill>
                <a:latin typeface="Open Sans Bold" panose="020B0806030504020204"/>
              </a:rPr>
              <a:t>plesne</a:t>
            </a:r>
            <a:endParaRPr lang="en-US" sz="2795">
              <a:solidFill>
                <a:srgbClr val="000000"/>
              </a:solidFill>
              <a:latin typeface="Open Sans Bold" panose="020B0806030504020204"/>
            </a:endParaRPr>
          </a:p>
          <a:p>
            <a:pPr marL="603250" lvl="1" indent="-301625">
              <a:lnSpc>
                <a:spcPts val="3910"/>
              </a:lnSpc>
              <a:buFont typeface="Arial" panose="020B0604020202020204"/>
              <a:buChar char="•"/>
            </a:pPr>
            <a:r>
              <a:rPr lang="en-US" sz="2795">
                <a:solidFill>
                  <a:srgbClr val="000000"/>
                </a:solidFill>
                <a:latin typeface="Open Sans Bold" panose="020B0806030504020204"/>
              </a:rPr>
              <a:t>zanecháva lesk</a:t>
            </a:r>
            <a:endParaRPr lang="en-US" sz="2795">
              <a:solidFill>
                <a:srgbClr val="000000"/>
              </a:solidFill>
              <a:latin typeface="Open Sans Bold" panose="020B0806030504020204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9485540" y="6835034"/>
            <a:ext cx="3254006" cy="1228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5810" lvl="1" indent="-382905">
              <a:lnSpc>
                <a:spcPts val="4965"/>
              </a:lnSpc>
              <a:buFont typeface="Arial" panose="020B0604020202020204"/>
              <a:buChar char="•"/>
            </a:pPr>
            <a:r>
              <a:rPr lang="en-US" sz="3545">
                <a:solidFill>
                  <a:srgbClr val="000000"/>
                </a:solidFill>
                <a:latin typeface="Open Sans Bold" panose="020B0806030504020204"/>
              </a:rPr>
              <a:t>bieliaci </a:t>
            </a:r>
            <a:endParaRPr lang="en-US" sz="3545">
              <a:solidFill>
                <a:srgbClr val="000000"/>
              </a:solidFill>
              <a:latin typeface="Open Sans Bold" panose="020B0806030504020204"/>
            </a:endParaRPr>
          </a:p>
          <a:p>
            <a:pPr algn="l">
              <a:lnSpc>
                <a:spcPts val="4965"/>
              </a:lnSpc>
            </a:pPr>
            <a:r>
              <a:rPr lang="en-US" sz="3545">
                <a:solidFill>
                  <a:srgbClr val="000000"/>
                </a:solidFill>
                <a:latin typeface="Open Sans Bold" panose="020B0806030504020204"/>
              </a:rPr>
              <a:t>a čistiaci efekt</a:t>
            </a:r>
            <a:endParaRPr lang="en-US" sz="3545">
              <a:solidFill>
                <a:srgbClr val="000000"/>
              </a:solidFill>
              <a:latin typeface="Open Sans Bold" panose="020B0806030504020204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2976873" y="6844559"/>
            <a:ext cx="5598935" cy="1066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4845" lvl="1" indent="-332740">
              <a:lnSpc>
                <a:spcPts val="4310"/>
              </a:lnSpc>
              <a:buFont typeface="Arial" panose="020B0604020202020204"/>
              <a:buChar char="•"/>
            </a:pPr>
            <a:r>
              <a:rPr lang="en-US" sz="3080">
                <a:solidFill>
                  <a:srgbClr val="000000"/>
                </a:solidFill>
                <a:latin typeface="Open Sans Bold" panose="020B0806030504020204"/>
              </a:rPr>
              <a:t>odstraňuje pripáleniny</a:t>
            </a:r>
            <a:endParaRPr lang="en-US" sz="3080">
              <a:solidFill>
                <a:srgbClr val="000000"/>
              </a:solidFill>
              <a:latin typeface="Open Sans Bold" panose="020B0806030504020204"/>
            </a:endParaRPr>
          </a:p>
          <a:p>
            <a:pPr marL="664845" lvl="1" indent="-332740" algn="l">
              <a:lnSpc>
                <a:spcPts val="4310"/>
              </a:lnSpc>
              <a:buFont typeface="Arial" panose="020B0604020202020204"/>
              <a:buChar char="•"/>
            </a:pPr>
            <a:r>
              <a:rPr lang="en-US" sz="3080">
                <a:solidFill>
                  <a:srgbClr val="000000"/>
                </a:solidFill>
                <a:latin typeface="Open Sans Bold" panose="020B0806030504020204"/>
              </a:rPr>
              <a:t>čistí kovy</a:t>
            </a:r>
            <a:endParaRPr lang="en-US" sz="3080">
              <a:solidFill>
                <a:srgbClr val="000000"/>
              </a:solidFill>
              <a:latin typeface="Open Sans Bold" panose="020B0806030504020204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4807128" y="8318767"/>
            <a:ext cx="4678412" cy="1216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5810" lvl="1" indent="-382905">
              <a:lnSpc>
                <a:spcPts val="4965"/>
              </a:lnSpc>
              <a:buFont typeface="Arial" panose="020B0604020202020204"/>
              <a:buChar char="•"/>
            </a:pPr>
            <a:r>
              <a:rPr lang="en-US" sz="3545">
                <a:solidFill>
                  <a:srgbClr val="000000"/>
                </a:solidFill>
                <a:latin typeface="Open Sans Bold" panose="020B0806030504020204"/>
              </a:rPr>
              <a:t>odstraňuje pachy</a:t>
            </a:r>
            <a:endParaRPr lang="en-US" sz="3545">
              <a:solidFill>
                <a:srgbClr val="000000"/>
              </a:solidFill>
              <a:latin typeface="Open Sans Bold" panose="020B0806030504020204"/>
            </a:endParaRPr>
          </a:p>
          <a:p>
            <a:pPr algn="l">
              <a:lnSpc>
                <a:spcPts val="4825"/>
              </a:lnSpc>
            </a:pPr>
            <a:r>
              <a:rPr lang="en-US" sz="3445">
                <a:solidFill>
                  <a:srgbClr val="000000"/>
                </a:solidFill>
                <a:latin typeface="Open Sans Bold" panose="020B0806030504020204"/>
              </a:rPr>
              <a:t>      a škvrny</a:t>
            </a:r>
            <a:endParaRPr lang="en-US" sz="3445">
              <a:solidFill>
                <a:srgbClr val="000000"/>
              </a:solidFill>
              <a:latin typeface="Open Sans Bold" panose="020B08060305040202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 rot="-1051246">
            <a:off x="1067293" y="7734583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4"/>
                </a:lnTo>
                <a:lnTo>
                  <a:pt x="0" y="51048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5341" y="627178"/>
            <a:ext cx="8546750" cy="2734499"/>
          </a:xfrm>
          <a:custGeom>
            <a:avLst/>
            <a:gdLst/>
            <a:ahLst/>
            <a:cxnLst/>
            <a:rect l="l" t="t" r="r" b="b"/>
            <a:pathLst>
              <a:path w="8546750" h="2734499">
                <a:moveTo>
                  <a:pt x="0" y="0"/>
                </a:moveTo>
                <a:lnTo>
                  <a:pt x="8546750" y="0"/>
                </a:lnTo>
                <a:lnTo>
                  <a:pt x="8546750" y="2734499"/>
                </a:lnTo>
                <a:lnTo>
                  <a:pt x="0" y="27344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578" t="-67254" r="-5332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97067" y="695757"/>
            <a:ext cx="7105282" cy="2416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25"/>
              </a:lnSpc>
            </a:pPr>
            <a:r>
              <a:rPr lang="en-US" sz="9500" spc="-636">
                <a:solidFill>
                  <a:srgbClr val="000000"/>
                </a:solidFill>
                <a:latin typeface="Drukaatie Burti Bold" panose="03080802040502030204"/>
              </a:rPr>
              <a:t>Prírodná dezinfekcia</a:t>
            </a:r>
            <a:endParaRPr lang="en-US" sz="9500" spc="-636">
              <a:solidFill>
                <a:srgbClr val="000000"/>
              </a:solidFill>
              <a:latin typeface="Drukaatie Burti Bold" panose="03080802040502030204"/>
            </a:endParaRPr>
          </a:p>
        </p:txBody>
      </p:sp>
      <p:sp>
        <p:nvSpPr>
          <p:cNvPr id="6" name="Freeform 6"/>
          <p:cNvSpPr/>
          <p:nvPr/>
        </p:nvSpPr>
        <p:spPr>
          <a:xfrm rot="-4272912" flipH="1" flipV="1">
            <a:off x="12529719" y="-653136"/>
            <a:ext cx="4314264" cy="4571956"/>
          </a:xfrm>
          <a:custGeom>
            <a:avLst/>
            <a:gdLst/>
            <a:ahLst/>
            <a:cxnLst/>
            <a:rect l="l" t="t" r="r" b="b"/>
            <a:pathLst>
              <a:path w="4314264" h="4571956">
                <a:moveTo>
                  <a:pt x="4314264" y="4571956"/>
                </a:moveTo>
                <a:lnTo>
                  <a:pt x="0" y="4571956"/>
                </a:lnTo>
                <a:lnTo>
                  <a:pt x="0" y="0"/>
                </a:lnTo>
                <a:lnTo>
                  <a:pt x="4314264" y="0"/>
                </a:lnTo>
                <a:lnTo>
                  <a:pt x="4314264" y="457195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570923" y="6307401"/>
            <a:ext cx="7689640" cy="5901798"/>
          </a:xfrm>
          <a:custGeom>
            <a:avLst/>
            <a:gdLst/>
            <a:ahLst/>
            <a:cxnLst/>
            <a:rect l="l" t="t" r="r" b="b"/>
            <a:pathLst>
              <a:path w="7689640" h="5901798">
                <a:moveTo>
                  <a:pt x="0" y="0"/>
                </a:moveTo>
                <a:lnTo>
                  <a:pt x="7689639" y="0"/>
                </a:lnTo>
                <a:lnTo>
                  <a:pt x="7689639" y="5901798"/>
                </a:lnTo>
                <a:lnTo>
                  <a:pt x="0" y="59017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18716" y="3241661"/>
            <a:ext cx="11432511" cy="6796941"/>
          </a:xfrm>
          <a:custGeom>
            <a:avLst/>
            <a:gdLst/>
            <a:ahLst/>
            <a:cxnLst/>
            <a:rect l="l" t="t" r="r" b="b"/>
            <a:pathLst>
              <a:path w="11432511" h="6796941">
                <a:moveTo>
                  <a:pt x="0" y="0"/>
                </a:moveTo>
                <a:lnTo>
                  <a:pt x="11432511" y="0"/>
                </a:lnTo>
                <a:lnTo>
                  <a:pt x="11432511" y="6796941"/>
                </a:lnTo>
                <a:lnTo>
                  <a:pt x="0" y="67969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22485" y="-440013"/>
            <a:ext cx="8446332" cy="11167026"/>
          </a:xfrm>
          <a:custGeom>
            <a:avLst/>
            <a:gdLst/>
            <a:ahLst/>
            <a:cxnLst/>
            <a:rect l="l" t="t" r="r" b="b"/>
            <a:pathLst>
              <a:path w="8446332" h="11167026">
                <a:moveTo>
                  <a:pt x="0" y="0"/>
                </a:moveTo>
                <a:lnTo>
                  <a:pt x="8446333" y="0"/>
                </a:lnTo>
                <a:lnTo>
                  <a:pt x="8446333" y="11167026"/>
                </a:lnTo>
                <a:lnTo>
                  <a:pt x="0" y="111670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155414" y="7773216"/>
            <a:ext cx="398427" cy="581645"/>
          </a:xfrm>
          <a:custGeom>
            <a:avLst/>
            <a:gdLst/>
            <a:ahLst/>
            <a:cxnLst/>
            <a:rect l="l" t="t" r="r" b="b"/>
            <a:pathLst>
              <a:path w="398427" h="581645">
                <a:moveTo>
                  <a:pt x="0" y="0"/>
                </a:moveTo>
                <a:lnTo>
                  <a:pt x="398427" y="0"/>
                </a:lnTo>
                <a:lnTo>
                  <a:pt x="398427" y="581645"/>
                </a:lnTo>
                <a:lnTo>
                  <a:pt x="0" y="581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0">
            <a:off x="12245129" y="466987"/>
            <a:ext cx="5537976" cy="9353026"/>
            <a:chOff x="0" y="0"/>
            <a:chExt cx="13716000" cy="23164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6"/>
              <a:stretch>
                <a:fillRect t="-178" b="-178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09600" y="2095500"/>
              <a:ext cx="12496800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7"/>
              <a:stretch>
                <a:fillRect l="-90314" r="-79604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110282">
            <a:off x="1074033" y="28194"/>
            <a:ext cx="8182362" cy="3255465"/>
          </a:xfrm>
          <a:custGeom>
            <a:avLst/>
            <a:gdLst/>
            <a:ahLst/>
            <a:cxnLst/>
            <a:rect l="l" t="t" r="r" b="b"/>
            <a:pathLst>
              <a:path w="8182362" h="3255465">
                <a:moveTo>
                  <a:pt x="0" y="0"/>
                </a:moveTo>
                <a:lnTo>
                  <a:pt x="8182363" y="0"/>
                </a:lnTo>
                <a:lnTo>
                  <a:pt x="8182363" y="3255466"/>
                </a:lnTo>
                <a:lnTo>
                  <a:pt x="0" y="32554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510" t="-10047" r="-1510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636535" y="378750"/>
            <a:ext cx="6595294" cy="275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310"/>
              </a:lnSpc>
            </a:pPr>
            <a:r>
              <a:rPr lang="en-US" sz="10850" spc="-727">
                <a:solidFill>
                  <a:srgbClr val="000000"/>
                </a:solidFill>
                <a:latin typeface="Drukaatie Burti Bold" panose="03080802040502030204"/>
              </a:rPr>
              <a:t>Čapované ekočistidlá</a:t>
            </a:r>
            <a:endParaRPr lang="en-US" sz="10850" spc="-727">
              <a:solidFill>
                <a:srgbClr val="000000"/>
              </a:solidFill>
              <a:latin typeface="Drukaatie Burti Bold" panose="03080802040502030204"/>
            </a:endParaRPr>
          </a:p>
        </p:txBody>
      </p:sp>
      <p:sp>
        <p:nvSpPr>
          <p:cNvPr id="10" name="Freeform 10"/>
          <p:cNvSpPr/>
          <p:nvPr/>
        </p:nvSpPr>
        <p:spPr>
          <a:xfrm rot="-10669463">
            <a:off x="8759221" y="461412"/>
            <a:ext cx="1767678" cy="1623705"/>
          </a:xfrm>
          <a:custGeom>
            <a:avLst/>
            <a:gdLst/>
            <a:ahLst/>
            <a:cxnLst/>
            <a:rect l="l" t="t" r="r" b="b"/>
            <a:pathLst>
              <a:path w="1767678" h="1623705">
                <a:moveTo>
                  <a:pt x="0" y="0"/>
                </a:moveTo>
                <a:lnTo>
                  <a:pt x="1767679" y="0"/>
                </a:lnTo>
                <a:lnTo>
                  <a:pt x="1767679" y="1623705"/>
                </a:lnTo>
                <a:lnTo>
                  <a:pt x="0" y="16237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492686">
            <a:off x="7315983" y="661467"/>
            <a:ext cx="2320821" cy="1223595"/>
          </a:xfrm>
          <a:custGeom>
            <a:avLst/>
            <a:gdLst/>
            <a:ahLst/>
            <a:cxnLst/>
            <a:rect l="l" t="t" r="r" b="b"/>
            <a:pathLst>
              <a:path w="2320821" h="1223595">
                <a:moveTo>
                  <a:pt x="0" y="0"/>
                </a:moveTo>
                <a:lnTo>
                  <a:pt x="2320821" y="0"/>
                </a:lnTo>
                <a:lnTo>
                  <a:pt x="2320821" y="1223595"/>
                </a:lnTo>
                <a:lnTo>
                  <a:pt x="0" y="12235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802886">
            <a:off x="8111141" y="1991675"/>
            <a:ext cx="1235795" cy="1925460"/>
          </a:xfrm>
          <a:custGeom>
            <a:avLst/>
            <a:gdLst/>
            <a:ahLst/>
            <a:cxnLst/>
            <a:rect l="l" t="t" r="r" b="b"/>
            <a:pathLst>
              <a:path w="1235795" h="1925460">
                <a:moveTo>
                  <a:pt x="0" y="0"/>
                </a:moveTo>
                <a:lnTo>
                  <a:pt x="1235795" y="0"/>
                </a:lnTo>
                <a:lnTo>
                  <a:pt x="1235795" y="1925460"/>
                </a:lnTo>
                <a:lnTo>
                  <a:pt x="0" y="19254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16288" y="3726322"/>
            <a:ext cx="9454454" cy="6093691"/>
          </a:xfrm>
          <a:custGeom>
            <a:avLst/>
            <a:gdLst/>
            <a:ahLst/>
            <a:cxnLst/>
            <a:rect l="l" t="t" r="r" b="b"/>
            <a:pathLst>
              <a:path w="9454454" h="6093691">
                <a:moveTo>
                  <a:pt x="0" y="0"/>
                </a:moveTo>
                <a:lnTo>
                  <a:pt x="9454454" y="0"/>
                </a:lnTo>
                <a:lnTo>
                  <a:pt x="9454454" y="6093691"/>
                </a:lnTo>
                <a:lnTo>
                  <a:pt x="0" y="609369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 rot="-5587592">
            <a:off x="3767832" y="-1180813"/>
            <a:ext cx="12089687" cy="15983961"/>
          </a:xfrm>
          <a:custGeom>
            <a:avLst/>
            <a:gdLst/>
            <a:ahLst/>
            <a:cxnLst/>
            <a:rect l="l" t="t" r="r" b="b"/>
            <a:pathLst>
              <a:path w="12089687" h="15983961">
                <a:moveTo>
                  <a:pt x="0" y="0"/>
                </a:moveTo>
                <a:lnTo>
                  <a:pt x="12089687" y="0"/>
                </a:lnTo>
                <a:lnTo>
                  <a:pt x="12089687" y="15983962"/>
                </a:lnTo>
                <a:lnTo>
                  <a:pt x="0" y="159839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167627">
            <a:off x="2115768" y="714752"/>
            <a:ext cx="14590565" cy="185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50"/>
              </a:lnSpc>
            </a:pPr>
            <a:r>
              <a:rPr lang="en-US" sz="10535" spc="-769">
                <a:solidFill>
                  <a:srgbClr val="000000"/>
                </a:solidFill>
                <a:latin typeface="Drukaatie Burti" panose="03080602030402030204"/>
              </a:rPr>
              <a:t>EKOZNAČENIE</a:t>
            </a:r>
            <a:endParaRPr lang="en-US" sz="10535" spc="-769">
              <a:solidFill>
                <a:srgbClr val="000000"/>
              </a:solidFill>
              <a:latin typeface="Drukaatie Burti" panose="03080602030402030204"/>
            </a:endParaRPr>
          </a:p>
        </p:txBody>
      </p:sp>
      <p:sp>
        <p:nvSpPr>
          <p:cNvPr id="5" name="Freeform 5"/>
          <p:cNvSpPr/>
          <p:nvPr/>
        </p:nvSpPr>
        <p:spPr>
          <a:xfrm rot="7064304">
            <a:off x="3631826" y="647280"/>
            <a:ext cx="1546438" cy="1408664"/>
          </a:xfrm>
          <a:custGeom>
            <a:avLst/>
            <a:gdLst/>
            <a:ahLst/>
            <a:cxnLst/>
            <a:rect l="l" t="t" r="r" b="b"/>
            <a:pathLst>
              <a:path w="1546438" h="1408664">
                <a:moveTo>
                  <a:pt x="0" y="0"/>
                </a:moveTo>
                <a:lnTo>
                  <a:pt x="1546438" y="0"/>
                </a:lnTo>
                <a:lnTo>
                  <a:pt x="1546438" y="1408664"/>
                </a:lnTo>
                <a:lnTo>
                  <a:pt x="0" y="1408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395835">
            <a:off x="-353243" y="169396"/>
            <a:ext cx="3712280" cy="6060865"/>
          </a:xfrm>
          <a:custGeom>
            <a:avLst/>
            <a:gdLst/>
            <a:ahLst/>
            <a:cxnLst/>
            <a:rect l="l" t="t" r="r" b="b"/>
            <a:pathLst>
              <a:path w="3712280" h="6060865">
                <a:moveTo>
                  <a:pt x="0" y="0"/>
                </a:moveTo>
                <a:lnTo>
                  <a:pt x="3712280" y="0"/>
                </a:lnTo>
                <a:lnTo>
                  <a:pt x="3712280" y="6060865"/>
                </a:lnTo>
                <a:lnTo>
                  <a:pt x="0" y="60608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275529">
            <a:off x="15950195" y="376481"/>
            <a:ext cx="1581861" cy="2464656"/>
          </a:xfrm>
          <a:custGeom>
            <a:avLst/>
            <a:gdLst/>
            <a:ahLst/>
            <a:cxnLst/>
            <a:rect l="l" t="t" r="r" b="b"/>
            <a:pathLst>
              <a:path w="1581861" h="2464656">
                <a:moveTo>
                  <a:pt x="0" y="0"/>
                </a:moveTo>
                <a:lnTo>
                  <a:pt x="1581861" y="0"/>
                </a:lnTo>
                <a:lnTo>
                  <a:pt x="1581861" y="2464656"/>
                </a:lnTo>
                <a:lnTo>
                  <a:pt x="0" y="24646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39861">
            <a:off x="3955366" y="2589887"/>
            <a:ext cx="11263367" cy="7165708"/>
          </a:xfrm>
          <a:custGeom>
            <a:avLst/>
            <a:gdLst/>
            <a:ahLst/>
            <a:cxnLst/>
            <a:rect l="l" t="t" r="r" b="b"/>
            <a:pathLst>
              <a:path w="11263367" h="7165708">
                <a:moveTo>
                  <a:pt x="0" y="0"/>
                </a:moveTo>
                <a:lnTo>
                  <a:pt x="11263367" y="0"/>
                </a:lnTo>
                <a:lnTo>
                  <a:pt x="11263367" y="7165708"/>
                </a:lnTo>
                <a:lnTo>
                  <a:pt x="0" y="71657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974" b="-2974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 rot="92033">
            <a:off x="12313985" y="5296515"/>
            <a:ext cx="5683106" cy="2222941"/>
          </a:xfrm>
          <a:custGeom>
            <a:avLst/>
            <a:gdLst/>
            <a:ahLst/>
            <a:cxnLst/>
            <a:rect l="l" t="t" r="r" b="b"/>
            <a:pathLst>
              <a:path w="5683106" h="2222941">
                <a:moveTo>
                  <a:pt x="0" y="0"/>
                </a:moveTo>
                <a:lnTo>
                  <a:pt x="5683106" y="0"/>
                </a:lnTo>
                <a:lnTo>
                  <a:pt x="5683106" y="2222941"/>
                </a:lnTo>
                <a:lnTo>
                  <a:pt x="0" y="22229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6" t="-10951" r="-1056"/>
            </a:stretch>
          </a:blipFill>
        </p:spPr>
      </p:sp>
      <p:sp>
        <p:nvSpPr>
          <p:cNvPr id="4" name="Freeform 4"/>
          <p:cNvSpPr/>
          <p:nvPr/>
        </p:nvSpPr>
        <p:spPr>
          <a:xfrm rot="92033">
            <a:off x="2313987" y="155094"/>
            <a:ext cx="11629489" cy="2258558"/>
          </a:xfrm>
          <a:custGeom>
            <a:avLst/>
            <a:gdLst/>
            <a:ahLst/>
            <a:cxnLst/>
            <a:rect l="l" t="t" r="r" b="b"/>
            <a:pathLst>
              <a:path w="11629489" h="2258558">
                <a:moveTo>
                  <a:pt x="0" y="0"/>
                </a:moveTo>
                <a:lnTo>
                  <a:pt x="11629489" y="0"/>
                </a:lnTo>
                <a:lnTo>
                  <a:pt x="11629489" y="2258558"/>
                </a:lnTo>
                <a:lnTo>
                  <a:pt x="0" y="2258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217" b="-48618"/>
            </a:stretch>
          </a:blipFill>
        </p:spPr>
      </p:sp>
      <p:sp>
        <p:nvSpPr>
          <p:cNvPr id="5" name="Freeform 5"/>
          <p:cNvSpPr/>
          <p:nvPr/>
        </p:nvSpPr>
        <p:spPr>
          <a:xfrm rot="-1051246">
            <a:off x="-2552417" y="-28847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5214502" y="487244"/>
            <a:ext cx="1103359" cy="1581877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8"/>
                </a:lnTo>
                <a:lnTo>
                  <a:pt x="0" y="15818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275443">
            <a:off x="2211959" y="2969126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724182">
            <a:off x="14500978" y="7379368"/>
            <a:ext cx="1603345" cy="2498130"/>
          </a:xfrm>
          <a:custGeom>
            <a:avLst/>
            <a:gdLst/>
            <a:ahLst/>
            <a:cxnLst/>
            <a:rect l="l" t="t" r="r" b="b"/>
            <a:pathLst>
              <a:path w="1603345" h="2498130">
                <a:moveTo>
                  <a:pt x="0" y="0"/>
                </a:moveTo>
                <a:lnTo>
                  <a:pt x="1603345" y="0"/>
                </a:lnTo>
                <a:lnTo>
                  <a:pt x="1603345" y="2498130"/>
                </a:lnTo>
                <a:lnTo>
                  <a:pt x="0" y="24981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04326">
            <a:off x="884830" y="3954490"/>
            <a:ext cx="3500388" cy="5714919"/>
          </a:xfrm>
          <a:custGeom>
            <a:avLst/>
            <a:gdLst/>
            <a:ahLst/>
            <a:cxnLst/>
            <a:rect l="l" t="t" r="r" b="b"/>
            <a:pathLst>
              <a:path w="3500388" h="5714919">
                <a:moveTo>
                  <a:pt x="0" y="0"/>
                </a:moveTo>
                <a:lnTo>
                  <a:pt x="3500388" y="0"/>
                </a:lnTo>
                <a:lnTo>
                  <a:pt x="3500388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592704" y="1028700"/>
            <a:ext cx="5125668" cy="3933950"/>
          </a:xfrm>
          <a:custGeom>
            <a:avLst/>
            <a:gdLst/>
            <a:ahLst/>
            <a:cxnLst/>
            <a:rect l="l" t="t" r="r" b="b"/>
            <a:pathLst>
              <a:path w="5125668" h="3933950">
                <a:moveTo>
                  <a:pt x="0" y="0"/>
                </a:moveTo>
                <a:lnTo>
                  <a:pt x="5125668" y="0"/>
                </a:lnTo>
                <a:lnTo>
                  <a:pt x="5125668" y="3933950"/>
                </a:lnTo>
                <a:lnTo>
                  <a:pt x="0" y="39339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209493" flipH="1">
            <a:off x="4352540" y="877425"/>
            <a:ext cx="915308" cy="1810862"/>
          </a:xfrm>
          <a:custGeom>
            <a:avLst/>
            <a:gdLst/>
            <a:ahLst/>
            <a:cxnLst/>
            <a:rect l="l" t="t" r="r" b="b"/>
            <a:pathLst>
              <a:path w="915308" h="1810862">
                <a:moveTo>
                  <a:pt x="915308" y="0"/>
                </a:moveTo>
                <a:lnTo>
                  <a:pt x="0" y="0"/>
                </a:lnTo>
                <a:lnTo>
                  <a:pt x="0" y="1810861"/>
                </a:lnTo>
                <a:lnTo>
                  <a:pt x="915308" y="1810861"/>
                </a:lnTo>
                <a:lnTo>
                  <a:pt x="915308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51246">
            <a:off x="15805535" y="8247789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3" name="Table 13"/>
          <p:cNvGraphicFramePr>
            <a:graphicFrameLocks noGrp="1"/>
          </p:cNvGraphicFramePr>
          <p:nvPr/>
        </p:nvGraphicFramePr>
        <p:xfrm>
          <a:off x="5433060" y="2476500"/>
          <a:ext cx="6739255" cy="6783705"/>
        </p:xfrm>
        <a:graphic>
          <a:graphicData uri="http://schemas.openxmlformats.org/drawingml/2006/table">
            <a:tbl>
              <a:tblPr/>
              <a:tblGrid>
                <a:gridCol w="6739255"/>
              </a:tblGrid>
              <a:tr h="753745">
                <a:tc>
                  <a:txBody>
                    <a:bodyPr rtlCol="0"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 panose="020B0806030504020204"/>
                        </a:rPr>
                        <a:t>PC UČEBŇA                                                   8.B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3745">
                <a:tc>
                  <a:txBody>
                    <a:bodyPr rtlCol="0"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 panose="020B0806030504020204"/>
                        </a:rPr>
                        <a:t>LAB I.                                                              9.A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3745">
                <a:tc>
                  <a:txBody>
                    <a:bodyPr rtlCol="0"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 panose="020B0806030504020204"/>
                        </a:rPr>
                        <a:t>LAB II.                                                             8.A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3745">
                <a:tc>
                  <a:txBody>
                    <a:bodyPr rtlCol="0"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 panose="020B0806030504020204"/>
                        </a:rPr>
                        <a:t>VÝTV. ATELIÉR                                               6.A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3745">
                <a:tc>
                  <a:txBody>
                    <a:bodyPr rtlCol="0"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 panose="020B0806030504020204"/>
                        </a:rPr>
                        <a:t>HRNČIARSKA                                                  7.A-2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3745">
                <a:tc>
                  <a:txBody>
                    <a:bodyPr rtlCol="0"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 panose="020B0806030504020204"/>
                        </a:rPr>
                        <a:t>KUCHYNKA                                                      5.B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3745">
                <a:tc>
                  <a:txBody>
                    <a:bodyPr rtlCol="0"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 panose="020B0806030504020204"/>
                        </a:rPr>
                        <a:t>UČEBŇA NEMECKÉHO JAZYKA                    5.A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3745">
                <a:tc>
                  <a:txBody>
                    <a:bodyPr rtlCol="0"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 panose="020B0806030504020204"/>
                        </a:rPr>
                        <a:t>TRIEDA 7.A                                                       7.A-1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3745">
                <a:tc>
                  <a:txBody>
                    <a:bodyPr rtlCol="0"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Open Sans Bold" panose="020B0806030504020204"/>
                        </a:rPr>
                        <a:t>UČEBŇA MATEMATIKY                                  5.C</a:t>
                      </a: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TextBox 14"/>
          <p:cNvSpPr txBox="1"/>
          <p:nvPr/>
        </p:nvSpPr>
        <p:spPr>
          <a:xfrm>
            <a:off x="2903951" y="68799"/>
            <a:ext cx="10172998" cy="1007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>
                <a:solidFill>
                  <a:srgbClr val="000000"/>
                </a:solidFill>
                <a:latin typeface="Drukaatie Burti Bold" panose="03080802040502030204"/>
              </a:rPr>
              <a:t>Po PRESTÁVKE po tejto hodine </a:t>
            </a:r>
            <a:endParaRPr lang="en-US" sz="5700">
              <a:solidFill>
                <a:srgbClr val="000000"/>
              </a:solidFill>
              <a:latin typeface="Drukaatie Burti Bold" panose="03080802040502030204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050155" y="1192530"/>
            <a:ext cx="7861935" cy="610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Drukaatie Burti" panose="03080602030402030204"/>
              </a:rPr>
              <a:t>Vás čakáme </a:t>
            </a:r>
            <a:r>
              <a:rPr lang="en-US" sz="3400">
                <a:solidFill>
                  <a:srgbClr val="000000"/>
                </a:solidFill>
                <a:latin typeface="Drukaatie Burti Bold" panose="03080802040502030204"/>
              </a:rPr>
              <a:t>pri výrobe EKOČISTIDIEL</a:t>
            </a:r>
            <a:endParaRPr lang="en-US" sz="3400">
              <a:solidFill>
                <a:srgbClr val="000000"/>
              </a:solidFill>
              <a:latin typeface="Drukaatie Burti Bold" panose="03080802040502030204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159991" y="5998728"/>
            <a:ext cx="5740574" cy="1033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0"/>
              </a:lnSpc>
            </a:pPr>
            <a:r>
              <a:rPr lang="en-US" sz="5800">
                <a:solidFill>
                  <a:srgbClr val="000000"/>
                </a:solidFill>
                <a:latin typeface="Drukaatie Burti" panose="03080602030402030204"/>
              </a:rPr>
              <a:t>ĎAKUJEME! </a:t>
            </a:r>
            <a:endParaRPr lang="en-US" sz="5800">
              <a:solidFill>
                <a:srgbClr val="000000"/>
              </a:solidFill>
              <a:latin typeface="Drukaatie Burti" panose="0308060203040203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6830" y="769063"/>
            <a:ext cx="11353788" cy="2195529"/>
          </a:xfrm>
          <a:custGeom>
            <a:avLst/>
            <a:gdLst/>
            <a:ahLst/>
            <a:cxnLst/>
            <a:rect l="l" t="t" r="r" b="b"/>
            <a:pathLst>
              <a:path w="11353788" h="2195529">
                <a:moveTo>
                  <a:pt x="0" y="0"/>
                </a:moveTo>
                <a:lnTo>
                  <a:pt x="11353788" y="0"/>
                </a:lnTo>
                <a:lnTo>
                  <a:pt x="11353788" y="2195529"/>
                </a:lnTo>
                <a:lnTo>
                  <a:pt x="0" y="21955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375" b="-3140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06830" y="930988"/>
            <a:ext cx="10997528" cy="2059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5"/>
              </a:lnSpc>
            </a:pPr>
            <a:r>
              <a:rPr lang="en-US" sz="8700" spc="-582">
                <a:solidFill>
                  <a:srgbClr val="000000"/>
                </a:solidFill>
                <a:latin typeface="Drukaatie Burti Bold" panose="03080802040502030204"/>
              </a:rPr>
              <a:t>Prečo ekologicky</a:t>
            </a:r>
            <a:endParaRPr lang="en-US" sz="8700" spc="-582">
              <a:solidFill>
                <a:srgbClr val="000000"/>
              </a:solidFill>
              <a:latin typeface="Drukaatie Burti Bold" panose="03080802040502030204"/>
            </a:endParaRPr>
          </a:p>
          <a:p>
            <a:pPr algn="ctr">
              <a:lnSpc>
                <a:spcPts val="7220"/>
              </a:lnSpc>
            </a:pPr>
            <a:r>
              <a:rPr lang="en-US" sz="7600" spc="-509">
                <a:solidFill>
                  <a:srgbClr val="000000"/>
                </a:solidFill>
                <a:latin typeface="Drukaatie Burti Bold" panose="03080802040502030204"/>
              </a:rPr>
              <a:t>upratovať   ?</a:t>
            </a:r>
            <a:endParaRPr lang="en-US" sz="7600" spc="-509">
              <a:solidFill>
                <a:srgbClr val="000000"/>
              </a:solidFill>
              <a:latin typeface="Drukaatie Burti Bold" panose="03080802040502030204"/>
            </a:endParaRPr>
          </a:p>
        </p:txBody>
      </p:sp>
      <p:sp>
        <p:nvSpPr>
          <p:cNvPr id="5" name="Freeform 5"/>
          <p:cNvSpPr/>
          <p:nvPr/>
        </p:nvSpPr>
        <p:spPr>
          <a:xfrm rot="4050216">
            <a:off x="15772048" y="419609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6" y="0"/>
                </a:lnTo>
                <a:lnTo>
                  <a:pt x="1337326" y="1218182"/>
                </a:lnTo>
                <a:lnTo>
                  <a:pt x="0" y="12181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00000">
            <a:off x="13165297" y="7734583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4"/>
                </a:lnTo>
                <a:lnTo>
                  <a:pt x="0" y="51048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66099">
            <a:off x="12803500" y="1383655"/>
            <a:ext cx="4904486" cy="8007324"/>
          </a:xfrm>
          <a:custGeom>
            <a:avLst/>
            <a:gdLst/>
            <a:ahLst/>
            <a:cxnLst/>
            <a:rect l="l" t="t" r="r" b="b"/>
            <a:pathLst>
              <a:path w="4904486" h="8007324">
                <a:moveTo>
                  <a:pt x="0" y="0"/>
                </a:moveTo>
                <a:lnTo>
                  <a:pt x="4904486" y="0"/>
                </a:lnTo>
                <a:lnTo>
                  <a:pt x="4904486" y="8007323"/>
                </a:lnTo>
                <a:lnTo>
                  <a:pt x="0" y="80073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153608" y="6553992"/>
            <a:ext cx="9718696" cy="2840353"/>
          </a:xfrm>
          <a:custGeom>
            <a:avLst/>
            <a:gdLst/>
            <a:ahLst/>
            <a:cxnLst/>
            <a:rect l="l" t="t" r="r" b="b"/>
            <a:pathLst>
              <a:path w="9718696" h="2840353">
                <a:moveTo>
                  <a:pt x="0" y="0"/>
                </a:moveTo>
                <a:lnTo>
                  <a:pt x="9718696" y="0"/>
                </a:lnTo>
                <a:lnTo>
                  <a:pt x="9718696" y="2840354"/>
                </a:lnTo>
                <a:lnTo>
                  <a:pt x="0" y="28403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897" b="-897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153608" y="3382185"/>
            <a:ext cx="9729268" cy="2941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5"/>
              </a:lnSpc>
            </a:pPr>
            <a:r>
              <a:rPr lang="en-US" sz="3560">
                <a:solidFill>
                  <a:srgbClr val="000000"/>
                </a:solidFill>
                <a:latin typeface="Dosis Semi-Bold" panose="02010703020202060003"/>
              </a:rPr>
              <a:t>+ </a:t>
            </a:r>
            <a:r>
              <a:rPr lang="en-US" sz="3560">
                <a:solidFill>
                  <a:srgbClr val="000000"/>
                </a:solidFill>
                <a:latin typeface="Dosis" panose="02010503020202060003"/>
              </a:rPr>
              <a:t>pre</a:t>
            </a:r>
            <a:r>
              <a:rPr lang="en-US" sz="3560">
                <a:solidFill>
                  <a:srgbClr val="000000"/>
                </a:solidFill>
                <a:latin typeface="Dosis Semi-Bold" panose="02010703020202060003"/>
              </a:rPr>
              <a:t> </a:t>
            </a:r>
            <a:r>
              <a:rPr lang="en-US" sz="3560">
                <a:solidFill>
                  <a:srgbClr val="000000"/>
                </a:solidFill>
                <a:latin typeface="Dosis Bold" panose="02010803020202060003"/>
              </a:rPr>
              <a:t>menšiu spotrebu surovín</a:t>
            </a:r>
            <a:endParaRPr lang="en-US" sz="3560">
              <a:solidFill>
                <a:srgbClr val="000000"/>
              </a:solidFill>
              <a:latin typeface="Dosis Bold" panose="02010803020202060003"/>
            </a:endParaRPr>
          </a:p>
          <a:p>
            <a:pPr algn="ctr">
              <a:lnSpc>
                <a:spcPts val="4665"/>
              </a:lnSpc>
            </a:pPr>
            <a:r>
              <a:rPr lang="en-US" sz="3560">
                <a:solidFill>
                  <a:srgbClr val="000000"/>
                </a:solidFill>
                <a:latin typeface="Dosis Semi-Bold" panose="02010703020202060003"/>
              </a:rPr>
              <a:t>+ </a:t>
            </a:r>
            <a:r>
              <a:rPr lang="en-US" sz="3560">
                <a:solidFill>
                  <a:srgbClr val="000000"/>
                </a:solidFill>
                <a:latin typeface="Dosis" panose="02010503020202060003"/>
              </a:rPr>
              <a:t>pre</a:t>
            </a:r>
            <a:r>
              <a:rPr lang="en-US" sz="3560">
                <a:solidFill>
                  <a:srgbClr val="000000"/>
                </a:solidFill>
                <a:latin typeface="Dosis Semi-Bold" panose="02010703020202060003"/>
              </a:rPr>
              <a:t> menšie znečistenie vody a vzduchu</a:t>
            </a:r>
            <a:endParaRPr lang="en-US" sz="3560">
              <a:solidFill>
                <a:srgbClr val="000000"/>
              </a:solidFill>
              <a:latin typeface="Dosis Semi-Bold" panose="02010703020202060003"/>
            </a:endParaRPr>
          </a:p>
          <a:p>
            <a:pPr algn="ctr">
              <a:lnSpc>
                <a:spcPts val="4665"/>
              </a:lnSpc>
            </a:pPr>
            <a:r>
              <a:rPr lang="en-US" sz="3560">
                <a:solidFill>
                  <a:srgbClr val="000000"/>
                </a:solidFill>
                <a:latin typeface="Dosis Semi-Bold" panose="02010703020202060003"/>
              </a:rPr>
              <a:t>+ obmedzenie </a:t>
            </a:r>
            <a:r>
              <a:rPr lang="en-US" sz="3560">
                <a:solidFill>
                  <a:srgbClr val="000000"/>
                </a:solidFill>
                <a:latin typeface="Dosis" panose="02010503020202060003"/>
              </a:rPr>
              <a:t>znečistenia povrchových vôd</a:t>
            </a:r>
            <a:r>
              <a:rPr lang="en-US" sz="3560">
                <a:solidFill>
                  <a:srgbClr val="000000"/>
                </a:solidFill>
                <a:latin typeface="Dosis Semi-Bold" panose="02010703020202060003"/>
              </a:rPr>
              <a:t> ťažko odstrániteľnými a rozložiteľnými  látkami</a:t>
            </a:r>
            <a:endParaRPr lang="en-US" sz="3560">
              <a:solidFill>
                <a:srgbClr val="000000"/>
              </a:solidFill>
              <a:latin typeface="Dosis Semi-Bold" panose="02010703020202060003"/>
            </a:endParaRPr>
          </a:p>
          <a:p>
            <a:pPr algn="ctr">
              <a:lnSpc>
                <a:spcPts val="4665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43565" y="-440013"/>
            <a:ext cx="8446332" cy="11167026"/>
          </a:xfrm>
          <a:custGeom>
            <a:avLst/>
            <a:gdLst/>
            <a:ahLst/>
            <a:cxnLst/>
            <a:rect l="l" t="t" r="r" b="b"/>
            <a:pathLst>
              <a:path w="8446332" h="11167026">
                <a:moveTo>
                  <a:pt x="0" y="0"/>
                </a:moveTo>
                <a:lnTo>
                  <a:pt x="8446332" y="0"/>
                </a:lnTo>
                <a:lnTo>
                  <a:pt x="8446332" y="11167026"/>
                </a:lnTo>
                <a:lnTo>
                  <a:pt x="0" y="111670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155414" y="7773216"/>
            <a:ext cx="398427" cy="581645"/>
          </a:xfrm>
          <a:custGeom>
            <a:avLst/>
            <a:gdLst/>
            <a:ahLst/>
            <a:cxnLst/>
            <a:rect l="l" t="t" r="r" b="b"/>
            <a:pathLst>
              <a:path w="398427" h="581645">
                <a:moveTo>
                  <a:pt x="0" y="0"/>
                </a:moveTo>
                <a:lnTo>
                  <a:pt x="398427" y="0"/>
                </a:lnTo>
                <a:lnTo>
                  <a:pt x="398427" y="581645"/>
                </a:lnTo>
                <a:lnTo>
                  <a:pt x="0" y="581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0">
            <a:off x="12245129" y="466987"/>
            <a:ext cx="5537976" cy="9353026"/>
            <a:chOff x="0" y="0"/>
            <a:chExt cx="13716000" cy="23164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6"/>
              <a:stretch>
                <a:fillRect t="-178" b="-178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09600" y="2095500"/>
              <a:ext cx="12496800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7"/>
              <a:stretch>
                <a:fillRect l="-90314" r="-79604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110282">
            <a:off x="287320" y="256815"/>
            <a:ext cx="6802983" cy="2706660"/>
          </a:xfrm>
          <a:custGeom>
            <a:avLst/>
            <a:gdLst/>
            <a:ahLst/>
            <a:cxnLst/>
            <a:rect l="l" t="t" r="r" b="b"/>
            <a:pathLst>
              <a:path w="6802983" h="2706660">
                <a:moveTo>
                  <a:pt x="0" y="0"/>
                </a:moveTo>
                <a:lnTo>
                  <a:pt x="6802983" y="0"/>
                </a:lnTo>
                <a:lnTo>
                  <a:pt x="6802983" y="2706660"/>
                </a:lnTo>
                <a:lnTo>
                  <a:pt x="0" y="27066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510" t="-10047" r="-1510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74544" y="819617"/>
            <a:ext cx="6428533" cy="1704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0"/>
              </a:lnSpc>
            </a:pPr>
            <a:r>
              <a:rPr lang="en-US" sz="6695" spc="-448">
                <a:solidFill>
                  <a:srgbClr val="000000"/>
                </a:solidFill>
                <a:latin typeface="Drukaatie Burti Bold" panose="03080802040502030204"/>
              </a:rPr>
              <a:t>ekologické čistenie</a:t>
            </a:r>
            <a:endParaRPr lang="en-US" sz="6695" spc="-448">
              <a:solidFill>
                <a:srgbClr val="000000"/>
              </a:solidFill>
              <a:latin typeface="Drukaatie Burti Bold" panose="03080802040502030204"/>
            </a:endParaRPr>
          </a:p>
          <a:p>
            <a:pPr>
              <a:lnSpc>
                <a:spcPts val="6360"/>
              </a:lnSpc>
            </a:pPr>
            <a:r>
              <a:rPr lang="en-US" sz="6695" spc="-448">
                <a:solidFill>
                  <a:srgbClr val="000000"/>
                </a:solidFill>
                <a:latin typeface="Drukaatie Burti Bold" panose="03080802040502030204"/>
              </a:rPr>
              <a:t>    čo to znamená? </a:t>
            </a:r>
            <a:endParaRPr lang="en-US" sz="6695" spc="-448">
              <a:solidFill>
                <a:srgbClr val="000000"/>
              </a:solidFill>
              <a:latin typeface="Drukaatie Burti Bold" panose="030808020405020302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45663" y="2853184"/>
            <a:ext cx="9546181" cy="5396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95"/>
              </a:lnSpc>
            </a:pPr>
            <a:r>
              <a:rPr lang="en-US" sz="3610">
                <a:solidFill>
                  <a:srgbClr val="000000"/>
                </a:solidFill>
                <a:latin typeface="Dosis Semi-Bold" panose="02010703020202060003"/>
              </a:rPr>
              <a:t>+ Čo je čistota?</a:t>
            </a:r>
            <a:endParaRPr lang="en-US" sz="3610">
              <a:solidFill>
                <a:srgbClr val="000000"/>
              </a:solidFill>
              <a:latin typeface="Dosis Semi-Bold" panose="02010703020202060003"/>
            </a:endParaRPr>
          </a:p>
          <a:p>
            <a:pPr>
              <a:lnSpc>
                <a:spcPts val="4295"/>
              </a:lnSpc>
            </a:pPr>
            <a:r>
              <a:rPr lang="en-US" sz="3610">
                <a:solidFill>
                  <a:srgbClr val="000000"/>
                </a:solidFill>
                <a:latin typeface="Dosis Semi-Bold" panose="02010703020202060003"/>
              </a:rPr>
              <a:t>+ šetriť životné prostredie používaním menej chémie</a:t>
            </a:r>
            <a:endParaRPr lang="en-US" sz="3610">
              <a:solidFill>
                <a:srgbClr val="000000"/>
              </a:solidFill>
              <a:latin typeface="Dosis Semi-Bold" panose="02010703020202060003"/>
            </a:endParaRPr>
          </a:p>
          <a:p>
            <a:pPr>
              <a:lnSpc>
                <a:spcPts val="4295"/>
              </a:lnSpc>
            </a:pPr>
            <a:r>
              <a:rPr lang="en-US" sz="3610">
                <a:solidFill>
                  <a:srgbClr val="000000"/>
                </a:solidFill>
                <a:latin typeface="Dosis Semi-Bold" panose="02010703020202060003"/>
              </a:rPr>
              <a:t>+ ochrana zdravia</a:t>
            </a:r>
            <a:endParaRPr lang="en-US" sz="3610">
              <a:solidFill>
                <a:srgbClr val="000000"/>
              </a:solidFill>
              <a:latin typeface="Dosis Semi-Bold" panose="02010703020202060003"/>
            </a:endParaRPr>
          </a:p>
          <a:p>
            <a:pPr>
              <a:lnSpc>
                <a:spcPts val="4295"/>
              </a:lnSpc>
            </a:pPr>
            <a:r>
              <a:rPr lang="en-US" sz="3610">
                <a:solidFill>
                  <a:srgbClr val="000000"/>
                </a:solidFill>
                <a:latin typeface="Dosis Semi-Bold" panose="02010703020202060003"/>
              </a:rPr>
              <a:t>+ používať čistiace nástroje</a:t>
            </a:r>
            <a:endParaRPr lang="en-US" sz="3610">
              <a:solidFill>
                <a:srgbClr val="000000"/>
              </a:solidFill>
              <a:latin typeface="Dosis Semi-Bold" panose="02010703020202060003"/>
            </a:endParaRPr>
          </a:p>
          <a:p>
            <a:pPr>
              <a:lnSpc>
                <a:spcPts val="4295"/>
              </a:lnSpc>
            </a:pPr>
            <a:r>
              <a:rPr lang="en-US" sz="3610">
                <a:solidFill>
                  <a:srgbClr val="000000"/>
                </a:solidFill>
                <a:latin typeface="Dosis Semi-Bold" panose="02010703020202060003"/>
              </a:rPr>
              <a:t>+ štandardná čistota je zaručená!</a:t>
            </a:r>
            <a:endParaRPr lang="en-US" sz="3610">
              <a:solidFill>
                <a:srgbClr val="000000"/>
              </a:solidFill>
              <a:latin typeface="Dosis Semi-Bold" panose="02010703020202060003"/>
            </a:endParaRPr>
          </a:p>
          <a:p>
            <a:pPr>
              <a:lnSpc>
                <a:spcPts val="4295"/>
              </a:lnSpc>
            </a:pPr>
          </a:p>
          <a:p>
            <a:pPr>
              <a:lnSpc>
                <a:spcPts val="4295"/>
              </a:lnSpc>
            </a:pPr>
          </a:p>
          <a:p>
            <a:pPr>
              <a:lnSpc>
                <a:spcPts val="4295"/>
              </a:lnSpc>
            </a:pPr>
          </a:p>
          <a:p>
            <a:pPr>
              <a:lnSpc>
                <a:spcPts val="4295"/>
              </a:lnSpc>
            </a:pPr>
          </a:p>
          <a:p>
            <a:pPr>
              <a:lnSpc>
                <a:spcPts val="4295"/>
              </a:lnSpc>
            </a:pPr>
          </a:p>
        </p:txBody>
      </p:sp>
      <p:sp>
        <p:nvSpPr>
          <p:cNvPr id="11" name="Freeform 11"/>
          <p:cNvSpPr/>
          <p:nvPr/>
        </p:nvSpPr>
        <p:spPr>
          <a:xfrm rot="-10669463">
            <a:off x="6820779" y="798293"/>
            <a:ext cx="1767678" cy="1623705"/>
          </a:xfrm>
          <a:custGeom>
            <a:avLst/>
            <a:gdLst/>
            <a:ahLst/>
            <a:cxnLst/>
            <a:rect l="l" t="t" r="r" b="b"/>
            <a:pathLst>
              <a:path w="1767678" h="1623705">
                <a:moveTo>
                  <a:pt x="0" y="0"/>
                </a:moveTo>
                <a:lnTo>
                  <a:pt x="1767678" y="0"/>
                </a:lnTo>
                <a:lnTo>
                  <a:pt x="1767678" y="1623704"/>
                </a:lnTo>
                <a:lnTo>
                  <a:pt x="0" y="16237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92686">
            <a:off x="8287833" y="615685"/>
            <a:ext cx="2320821" cy="1223595"/>
          </a:xfrm>
          <a:custGeom>
            <a:avLst/>
            <a:gdLst/>
            <a:ahLst/>
            <a:cxnLst/>
            <a:rect l="l" t="t" r="r" b="b"/>
            <a:pathLst>
              <a:path w="2320821" h="1223595">
                <a:moveTo>
                  <a:pt x="0" y="0"/>
                </a:moveTo>
                <a:lnTo>
                  <a:pt x="2320820" y="0"/>
                </a:lnTo>
                <a:lnTo>
                  <a:pt x="2320820" y="1223595"/>
                </a:lnTo>
                <a:lnTo>
                  <a:pt x="0" y="12235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392828">
            <a:off x="8193673" y="7473648"/>
            <a:ext cx="1900654" cy="2961358"/>
          </a:xfrm>
          <a:custGeom>
            <a:avLst/>
            <a:gdLst/>
            <a:ahLst/>
            <a:cxnLst/>
            <a:rect l="l" t="t" r="r" b="b"/>
            <a:pathLst>
              <a:path w="1900654" h="2961358">
                <a:moveTo>
                  <a:pt x="0" y="0"/>
                </a:moveTo>
                <a:lnTo>
                  <a:pt x="1900654" y="0"/>
                </a:lnTo>
                <a:lnTo>
                  <a:pt x="1900654" y="2961358"/>
                </a:lnTo>
                <a:lnTo>
                  <a:pt x="0" y="29613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414957" y="5613446"/>
            <a:ext cx="5211653" cy="4571018"/>
          </a:xfrm>
          <a:custGeom>
            <a:avLst/>
            <a:gdLst/>
            <a:ahLst/>
            <a:cxnLst/>
            <a:rect l="l" t="t" r="r" b="b"/>
            <a:pathLst>
              <a:path w="5211653" h="4571018">
                <a:moveTo>
                  <a:pt x="0" y="0"/>
                </a:moveTo>
                <a:lnTo>
                  <a:pt x="5211653" y="0"/>
                </a:lnTo>
                <a:lnTo>
                  <a:pt x="5211653" y="4571018"/>
                </a:lnTo>
                <a:lnTo>
                  <a:pt x="0" y="4571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144000" y="5952482"/>
            <a:ext cx="1167380" cy="409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0"/>
              </a:lnSpc>
            </a:pPr>
            <a:r>
              <a:rPr lang="en-US" sz="2460">
                <a:solidFill>
                  <a:srgbClr val="000000"/>
                </a:solidFill>
                <a:latin typeface="Open Sans" panose="020B0606030504020204"/>
              </a:rPr>
              <a:t>CHÉMIA</a:t>
            </a:r>
            <a:endParaRPr lang="en-US" sz="2460">
              <a:solidFill>
                <a:srgbClr val="000000"/>
              </a:solidFill>
              <a:latin typeface="Open Sans" panose="020B0606030504020204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530301" y="8708669"/>
            <a:ext cx="3676901" cy="147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0"/>
              </a:lnSpc>
            </a:pPr>
            <a:r>
              <a:rPr lang="en-US" sz="3350">
                <a:solidFill>
                  <a:srgbClr val="000000"/>
                </a:solidFill>
                <a:latin typeface="Open Sans Bold" panose="020B0806030504020204"/>
              </a:rPr>
              <a:t>Sinnerov kruh</a:t>
            </a:r>
            <a:endParaRPr lang="en-US" sz="3350">
              <a:solidFill>
                <a:srgbClr val="000000"/>
              </a:solidFill>
              <a:latin typeface="Open Sans Bold" panose="020B0806030504020204"/>
            </a:endParaRPr>
          </a:p>
          <a:p>
            <a:pPr algn="ctr">
              <a:lnSpc>
                <a:spcPts val="3575"/>
              </a:lnSpc>
            </a:pPr>
            <a:r>
              <a:rPr lang="en-US" sz="2555">
                <a:solidFill>
                  <a:srgbClr val="000000"/>
                </a:solidFill>
                <a:latin typeface="Open Sans" panose="020B0606030504020204"/>
              </a:rPr>
              <a:t>znázorňuje komponenty</a:t>
            </a:r>
            <a:endParaRPr lang="en-US" sz="2555">
              <a:solidFill>
                <a:srgbClr val="000000"/>
              </a:solidFill>
              <a:latin typeface="Open Sans" panose="020B0606030504020204"/>
            </a:endParaRPr>
          </a:p>
          <a:p>
            <a:pPr algn="ctr">
              <a:lnSpc>
                <a:spcPts val="3575"/>
              </a:lnSpc>
            </a:pPr>
            <a:r>
              <a:rPr lang="en-US" sz="2555">
                <a:solidFill>
                  <a:srgbClr val="000000"/>
                </a:solidFill>
                <a:latin typeface="Open Sans" panose="020B0606030504020204"/>
              </a:rPr>
              <a:t>správneho čistenia</a:t>
            </a:r>
            <a:r>
              <a:rPr lang="en-US" sz="2555">
                <a:solidFill>
                  <a:srgbClr val="000000"/>
                </a:solidFill>
                <a:latin typeface="Open Sans" panose="020B0606030504020204"/>
              </a:rPr>
              <a:t> </a:t>
            </a:r>
            <a:endParaRPr lang="en-US" sz="2555">
              <a:solidFill>
                <a:srgbClr val="000000"/>
              </a:solidFill>
              <a:latin typeface="Open Sans" panose="020B060603050402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40572" y="414490"/>
            <a:ext cx="12311663" cy="1369052"/>
          </a:xfrm>
          <a:custGeom>
            <a:avLst/>
            <a:gdLst/>
            <a:ahLst/>
            <a:cxnLst/>
            <a:rect l="l" t="t" r="r" b="b"/>
            <a:pathLst>
              <a:path w="12311663" h="1369052">
                <a:moveTo>
                  <a:pt x="0" y="0"/>
                </a:moveTo>
                <a:lnTo>
                  <a:pt x="12311663" y="0"/>
                </a:lnTo>
                <a:lnTo>
                  <a:pt x="12311663" y="1369052"/>
                </a:lnTo>
                <a:lnTo>
                  <a:pt x="0" y="13690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2258" b="-159937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0">
            <a:off x="13859635" y="84023"/>
            <a:ext cx="4229515" cy="4229515"/>
            <a:chOff x="0" y="0"/>
            <a:chExt cx="19050000" cy="19050000"/>
          </a:xfrm>
        </p:grpSpPr>
        <p:sp>
          <p:nvSpPr>
            <p:cNvPr id="5" name="Freeform 5"/>
            <p:cNvSpPr/>
            <p:nvPr/>
          </p:nvSpPr>
          <p:spPr>
            <a:xfrm>
              <a:off x="1106665" y="1106665"/>
              <a:ext cx="16836669" cy="16836669"/>
            </a:xfrm>
            <a:custGeom>
              <a:avLst/>
              <a:gdLst/>
              <a:ahLst/>
              <a:cxnLst/>
              <a:rect l="l" t="t" r="r" b="b"/>
              <a:pathLst>
                <a:path w="16836669" h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3"/>
              <a:stretch>
                <a:fillRect t="-12500" b="-12500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3859197" y="1878792"/>
            <a:ext cx="1583208" cy="520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00"/>
              </a:lnSpc>
            </a:pPr>
            <a:r>
              <a:rPr lang="en-US" sz="2895">
                <a:solidFill>
                  <a:srgbClr val="000000"/>
                </a:solidFill>
                <a:latin typeface="Dosis Bold" panose="02010803020202060003"/>
              </a:rPr>
              <a:t>Dbajte na: </a:t>
            </a:r>
            <a:endParaRPr lang="en-US" sz="2895">
              <a:solidFill>
                <a:srgbClr val="000000"/>
              </a:solidFill>
              <a:latin typeface="Dosis Bold" panose="02010803020202060003"/>
            </a:endParaRPr>
          </a:p>
        </p:txBody>
      </p:sp>
      <p:sp>
        <p:nvSpPr>
          <p:cNvPr id="8" name="Freeform 8"/>
          <p:cNvSpPr/>
          <p:nvPr/>
        </p:nvSpPr>
        <p:spPr>
          <a:xfrm rot="-1051246">
            <a:off x="-1743496" y="-1638432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179418">
            <a:off x="-1043216" y="-890426"/>
            <a:ext cx="3312989" cy="3312989"/>
          </a:xfrm>
          <a:custGeom>
            <a:avLst/>
            <a:gdLst/>
            <a:ahLst/>
            <a:cxnLst/>
            <a:rect l="l" t="t" r="r" b="b"/>
            <a:pathLst>
              <a:path w="3312989" h="3312989">
                <a:moveTo>
                  <a:pt x="0" y="0"/>
                </a:moveTo>
                <a:lnTo>
                  <a:pt x="3312990" y="0"/>
                </a:lnTo>
                <a:lnTo>
                  <a:pt x="3312990" y="3312990"/>
                </a:lnTo>
                <a:lnTo>
                  <a:pt x="0" y="33129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9279" y="5027912"/>
            <a:ext cx="4691209" cy="2141639"/>
          </a:xfrm>
          <a:custGeom>
            <a:avLst/>
            <a:gdLst/>
            <a:ahLst/>
            <a:cxnLst/>
            <a:rect l="l" t="t" r="r" b="b"/>
            <a:pathLst>
              <a:path w="4691209" h="2141639">
                <a:moveTo>
                  <a:pt x="0" y="0"/>
                </a:moveTo>
                <a:lnTo>
                  <a:pt x="4691209" y="0"/>
                </a:lnTo>
                <a:lnTo>
                  <a:pt x="4691209" y="2141639"/>
                </a:lnTo>
                <a:lnTo>
                  <a:pt x="0" y="21416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860488" y="5132687"/>
            <a:ext cx="4353999" cy="2009468"/>
          </a:xfrm>
          <a:custGeom>
            <a:avLst/>
            <a:gdLst/>
            <a:ahLst/>
            <a:cxnLst/>
            <a:rect l="l" t="t" r="r" b="b"/>
            <a:pathLst>
              <a:path w="4353999" h="2009468">
                <a:moveTo>
                  <a:pt x="0" y="0"/>
                </a:moveTo>
                <a:lnTo>
                  <a:pt x="4353998" y="0"/>
                </a:lnTo>
                <a:lnTo>
                  <a:pt x="4353998" y="2009468"/>
                </a:lnTo>
                <a:lnTo>
                  <a:pt x="0" y="20094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290" r="-2290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97227" y="5066012"/>
            <a:ext cx="4526364" cy="2036864"/>
          </a:xfrm>
          <a:custGeom>
            <a:avLst/>
            <a:gdLst/>
            <a:ahLst/>
            <a:cxnLst/>
            <a:rect l="l" t="t" r="r" b="b"/>
            <a:pathLst>
              <a:path w="4526364" h="2036864">
                <a:moveTo>
                  <a:pt x="0" y="0"/>
                </a:moveTo>
                <a:lnTo>
                  <a:pt x="4526364" y="0"/>
                </a:lnTo>
                <a:lnTo>
                  <a:pt x="4526364" y="2036864"/>
                </a:lnTo>
                <a:lnTo>
                  <a:pt x="0" y="2036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441948" y="5099421"/>
            <a:ext cx="4442263" cy="1970047"/>
          </a:xfrm>
          <a:custGeom>
            <a:avLst/>
            <a:gdLst/>
            <a:ahLst/>
            <a:cxnLst/>
            <a:rect l="l" t="t" r="r" b="b"/>
            <a:pathLst>
              <a:path w="4442263" h="1970047">
                <a:moveTo>
                  <a:pt x="0" y="0"/>
                </a:moveTo>
                <a:lnTo>
                  <a:pt x="4442263" y="0"/>
                </a:lnTo>
                <a:lnTo>
                  <a:pt x="4442263" y="1970047"/>
                </a:lnTo>
                <a:lnTo>
                  <a:pt x="0" y="197004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536721" y="7139219"/>
            <a:ext cx="2019414" cy="1917982"/>
          </a:xfrm>
          <a:custGeom>
            <a:avLst/>
            <a:gdLst/>
            <a:ahLst/>
            <a:cxnLst/>
            <a:rect l="l" t="t" r="r" b="b"/>
            <a:pathLst>
              <a:path w="2019414" h="1917982">
                <a:moveTo>
                  <a:pt x="0" y="0"/>
                </a:moveTo>
                <a:lnTo>
                  <a:pt x="2019413" y="0"/>
                </a:lnTo>
                <a:lnTo>
                  <a:pt x="2019413" y="1917982"/>
                </a:lnTo>
                <a:lnTo>
                  <a:pt x="0" y="191798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9279" y="7190624"/>
            <a:ext cx="2128920" cy="2099623"/>
          </a:xfrm>
          <a:custGeom>
            <a:avLst/>
            <a:gdLst/>
            <a:ahLst/>
            <a:cxnLst/>
            <a:rect l="l" t="t" r="r" b="b"/>
            <a:pathLst>
              <a:path w="2128920" h="2099623">
                <a:moveTo>
                  <a:pt x="0" y="0"/>
                </a:moveTo>
                <a:lnTo>
                  <a:pt x="2128920" y="0"/>
                </a:lnTo>
                <a:lnTo>
                  <a:pt x="2128920" y="2099623"/>
                </a:lnTo>
                <a:lnTo>
                  <a:pt x="0" y="209962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606178" y="7169551"/>
            <a:ext cx="4366484" cy="1944815"/>
          </a:xfrm>
          <a:custGeom>
            <a:avLst/>
            <a:gdLst/>
            <a:ahLst/>
            <a:cxnLst/>
            <a:rect l="l" t="t" r="r" b="b"/>
            <a:pathLst>
              <a:path w="4366484" h="1944815">
                <a:moveTo>
                  <a:pt x="0" y="0"/>
                </a:moveTo>
                <a:lnTo>
                  <a:pt x="4366484" y="0"/>
                </a:lnTo>
                <a:lnTo>
                  <a:pt x="4366484" y="1944816"/>
                </a:lnTo>
                <a:lnTo>
                  <a:pt x="0" y="194481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974392" y="7102876"/>
            <a:ext cx="1981364" cy="1990667"/>
          </a:xfrm>
          <a:custGeom>
            <a:avLst/>
            <a:gdLst/>
            <a:ahLst/>
            <a:cxnLst/>
            <a:rect l="l" t="t" r="r" b="b"/>
            <a:pathLst>
              <a:path w="1981364" h="1990667">
                <a:moveTo>
                  <a:pt x="0" y="0"/>
                </a:moveTo>
                <a:lnTo>
                  <a:pt x="1981364" y="0"/>
                </a:lnTo>
                <a:lnTo>
                  <a:pt x="1981364" y="1990667"/>
                </a:lnTo>
                <a:lnTo>
                  <a:pt x="0" y="199066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054518" y="7140976"/>
            <a:ext cx="4319937" cy="1959465"/>
          </a:xfrm>
          <a:custGeom>
            <a:avLst/>
            <a:gdLst/>
            <a:ahLst/>
            <a:cxnLst/>
            <a:rect l="l" t="t" r="r" b="b"/>
            <a:pathLst>
              <a:path w="4319937" h="1959465">
                <a:moveTo>
                  <a:pt x="0" y="0"/>
                </a:moveTo>
                <a:lnTo>
                  <a:pt x="4319937" y="0"/>
                </a:lnTo>
                <a:lnTo>
                  <a:pt x="4319937" y="1959465"/>
                </a:lnTo>
                <a:lnTo>
                  <a:pt x="0" y="195946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398568" y="7181280"/>
            <a:ext cx="1975887" cy="1878857"/>
          </a:xfrm>
          <a:custGeom>
            <a:avLst/>
            <a:gdLst/>
            <a:ahLst/>
            <a:cxnLst/>
            <a:rect l="l" t="t" r="r" b="b"/>
            <a:pathLst>
              <a:path w="1975887" h="1878857">
                <a:moveTo>
                  <a:pt x="0" y="0"/>
                </a:moveTo>
                <a:lnTo>
                  <a:pt x="1975887" y="0"/>
                </a:lnTo>
                <a:lnTo>
                  <a:pt x="1975887" y="1878857"/>
                </a:lnTo>
                <a:lnTo>
                  <a:pt x="0" y="187885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718400" y="7069468"/>
            <a:ext cx="2150801" cy="1955274"/>
          </a:xfrm>
          <a:custGeom>
            <a:avLst/>
            <a:gdLst/>
            <a:ahLst/>
            <a:cxnLst/>
            <a:rect l="l" t="t" r="r" b="b"/>
            <a:pathLst>
              <a:path w="2150801" h="1955274">
                <a:moveTo>
                  <a:pt x="0" y="0"/>
                </a:moveTo>
                <a:lnTo>
                  <a:pt x="2150801" y="0"/>
                </a:lnTo>
                <a:lnTo>
                  <a:pt x="2150801" y="1955274"/>
                </a:lnTo>
                <a:lnTo>
                  <a:pt x="0" y="195527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4525099" y="4045885"/>
            <a:ext cx="8057696" cy="721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05"/>
              </a:lnSpc>
            </a:pPr>
            <a:r>
              <a:rPr lang="en-US" sz="3820">
                <a:solidFill>
                  <a:srgbClr val="000000"/>
                </a:solidFill>
                <a:latin typeface="Drukaatie Burti Bold" panose="03080802040502030204"/>
              </a:rPr>
              <a:t>VAROVNÉ OZNAČENIA CHEMIKÁLIÍ</a:t>
            </a:r>
            <a:endParaRPr lang="en-US" sz="3820">
              <a:solidFill>
                <a:srgbClr val="000000"/>
              </a:solidFill>
              <a:latin typeface="Drukaatie Burti Bold" panose="03080802040502030204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819400" y="607695"/>
            <a:ext cx="11829415" cy="934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90"/>
              </a:lnSpc>
            </a:pPr>
            <a:r>
              <a:rPr lang="en-US" sz="6075" spc="-334">
                <a:solidFill>
                  <a:srgbClr val="000000"/>
                </a:solidFill>
                <a:latin typeface="Drukaatie Burti Bold" panose="03080802040502030204"/>
              </a:rPr>
              <a:t>Čistiace prostriedky sú chemikálie!</a:t>
            </a:r>
            <a:endParaRPr lang="en-US" sz="6075" spc="-334">
              <a:solidFill>
                <a:srgbClr val="000000"/>
              </a:solidFill>
              <a:latin typeface="Drukaatie Burti Bold" panose="03080802040502030204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129728" y="2494580"/>
            <a:ext cx="10533351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Drukaatie Burti Bold" panose="03080802040502030204"/>
              </a:rPr>
              <a:t>! bezpečnostné pokyny</a:t>
            </a:r>
            <a:r>
              <a:rPr lang="en-US" sz="3400">
                <a:solidFill>
                  <a:srgbClr val="000000"/>
                </a:solidFill>
                <a:latin typeface="Drukaatie Burti" panose="03080602030402030204"/>
              </a:rPr>
              <a:t>, týkajúce sa  ochrany pokožky</a:t>
            </a:r>
            <a:endParaRPr lang="en-US" sz="3400">
              <a:solidFill>
                <a:srgbClr val="000000"/>
              </a:solidFill>
              <a:latin typeface="Drukaatie Burti" panose="03080602030402030204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559965" y="3113070"/>
            <a:ext cx="8513862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Drukaatie Burti" panose="03080602030402030204"/>
              </a:rPr>
              <a:t>! žiadne prostriedky v ne</a:t>
            </a:r>
            <a:r>
              <a:rPr lang="en-US" sz="3400">
                <a:solidFill>
                  <a:srgbClr val="000000"/>
                </a:solidFill>
                <a:latin typeface="Drukaatie Burti Bold" panose="03080802040502030204"/>
              </a:rPr>
              <a:t>označených nádobách</a:t>
            </a:r>
            <a:endParaRPr lang="en-US" sz="3400">
              <a:solidFill>
                <a:srgbClr val="000000"/>
              </a:solidFill>
              <a:latin typeface="Drukaatie Burti Bold" panose="03080802040502030204"/>
            </a:endParaRPr>
          </a:p>
        </p:txBody>
      </p:sp>
      <p:sp>
        <p:nvSpPr>
          <p:cNvPr id="25" name="TextBox 25"/>
          <p:cNvSpPr txBox="1"/>
          <p:nvPr/>
        </p:nvSpPr>
        <p:spPr>
          <a:xfrm rot="1525766">
            <a:off x="8139467" y="9164263"/>
            <a:ext cx="1910072" cy="58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5"/>
              </a:lnSpc>
            </a:pPr>
            <a:r>
              <a:rPr lang="en-US" sz="3360">
                <a:solidFill>
                  <a:srgbClr val="000000"/>
                </a:solidFill>
                <a:latin typeface="Open Sans" panose="020B0606030504020204"/>
              </a:rPr>
              <a:t>výbušný</a:t>
            </a:r>
            <a:endParaRPr lang="en-US" sz="3360">
              <a:solidFill>
                <a:srgbClr val="000000"/>
              </a:solidFill>
              <a:latin typeface="Open Sans" panose="020B0606030504020204"/>
            </a:endParaRPr>
          </a:p>
        </p:txBody>
      </p:sp>
      <p:sp>
        <p:nvSpPr>
          <p:cNvPr id="26" name="TextBox 26"/>
          <p:cNvSpPr txBox="1"/>
          <p:nvPr/>
        </p:nvSpPr>
        <p:spPr>
          <a:xfrm rot="-1497054">
            <a:off x="14528824" y="8928621"/>
            <a:ext cx="2199883" cy="662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35"/>
              </a:lnSpc>
            </a:pPr>
            <a:r>
              <a:rPr lang="en-US" sz="3880">
                <a:solidFill>
                  <a:srgbClr val="000000"/>
                </a:solidFill>
                <a:latin typeface="Open Sans" panose="020B0606030504020204"/>
              </a:rPr>
              <a:t>oxidujúci </a:t>
            </a:r>
            <a:endParaRPr lang="en-US" sz="3880">
              <a:solidFill>
                <a:srgbClr val="000000"/>
              </a:solidFill>
              <a:latin typeface="Open Sans" panose="020B0606030504020204"/>
            </a:endParaRPr>
          </a:p>
        </p:txBody>
      </p:sp>
      <p:sp>
        <p:nvSpPr>
          <p:cNvPr id="27" name="TextBox 27"/>
          <p:cNvSpPr txBox="1"/>
          <p:nvPr/>
        </p:nvSpPr>
        <p:spPr>
          <a:xfrm rot="-2210053">
            <a:off x="897957" y="9256601"/>
            <a:ext cx="1320722" cy="513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0"/>
              </a:lnSpc>
            </a:pPr>
            <a:r>
              <a:rPr lang="en-US" sz="3025">
                <a:solidFill>
                  <a:srgbClr val="000000"/>
                </a:solidFill>
                <a:latin typeface="Open Sans" panose="020B0606030504020204"/>
              </a:rPr>
              <a:t>horľavý</a:t>
            </a:r>
            <a:endParaRPr lang="en-US" sz="3025">
              <a:solidFill>
                <a:srgbClr val="000000"/>
              </a:solidFill>
              <a:latin typeface="Open Sans" panose="020B0606030504020204"/>
            </a:endParaRPr>
          </a:p>
        </p:txBody>
      </p:sp>
      <p:sp>
        <p:nvSpPr>
          <p:cNvPr id="28" name="TextBox 28"/>
          <p:cNvSpPr txBox="1"/>
          <p:nvPr/>
        </p:nvSpPr>
        <p:spPr>
          <a:xfrm rot="1589167">
            <a:off x="11317791" y="9125405"/>
            <a:ext cx="1537125" cy="52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5"/>
              </a:lnSpc>
            </a:pPr>
            <a:r>
              <a:rPr lang="en-US" sz="3070">
                <a:solidFill>
                  <a:srgbClr val="000000"/>
                </a:solidFill>
                <a:latin typeface="Open Sans" panose="020B0606030504020204"/>
              </a:rPr>
              <a:t>jedovatý</a:t>
            </a:r>
            <a:endParaRPr lang="en-US" sz="3070">
              <a:solidFill>
                <a:srgbClr val="000000"/>
              </a:solidFill>
              <a:latin typeface="Open Sans" panose="020B0606030504020204"/>
            </a:endParaRPr>
          </a:p>
        </p:txBody>
      </p:sp>
      <p:sp>
        <p:nvSpPr>
          <p:cNvPr id="29" name="TextBox 29"/>
          <p:cNvSpPr txBox="1"/>
          <p:nvPr/>
        </p:nvSpPr>
        <p:spPr>
          <a:xfrm rot="1780859">
            <a:off x="12578033" y="9116392"/>
            <a:ext cx="2051160" cy="525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Open Sans" panose="020B0606030504020204"/>
              </a:rPr>
              <a:t>leptajúci</a:t>
            </a:r>
            <a:endParaRPr lang="en-US" sz="3100">
              <a:solidFill>
                <a:srgbClr val="000000"/>
              </a:solidFill>
              <a:latin typeface="Open Sans" panose="020B0606030504020204"/>
            </a:endParaRPr>
          </a:p>
        </p:txBody>
      </p:sp>
      <p:sp>
        <p:nvSpPr>
          <p:cNvPr id="30" name="TextBox 30"/>
          <p:cNvSpPr txBox="1"/>
          <p:nvPr/>
        </p:nvSpPr>
        <p:spPr>
          <a:xfrm rot="-692395">
            <a:off x="4926764" y="9379140"/>
            <a:ext cx="3163411" cy="489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0"/>
              </a:lnSpc>
            </a:pPr>
            <a:r>
              <a:rPr lang="en-US" sz="2920">
                <a:solidFill>
                  <a:srgbClr val="000000"/>
                </a:solidFill>
                <a:latin typeface="Open Sans" panose="020B0606030504020204"/>
              </a:rPr>
              <a:t>škodlivý zdraviu</a:t>
            </a:r>
            <a:endParaRPr lang="en-US" sz="2920">
              <a:solidFill>
                <a:srgbClr val="000000"/>
              </a:solidFill>
              <a:latin typeface="Open Sans" panose="020B0606030504020204"/>
            </a:endParaRPr>
          </a:p>
        </p:txBody>
      </p:sp>
      <p:sp>
        <p:nvSpPr>
          <p:cNvPr id="31" name="TextBox 31"/>
          <p:cNvSpPr txBox="1"/>
          <p:nvPr/>
        </p:nvSpPr>
        <p:spPr>
          <a:xfrm rot="-489608">
            <a:off x="2332055" y="9013829"/>
            <a:ext cx="2874336" cy="757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5"/>
              </a:lnSpc>
            </a:pPr>
            <a:r>
              <a:rPr lang="en-US" sz="2195">
                <a:solidFill>
                  <a:srgbClr val="000000"/>
                </a:solidFill>
                <a:latin typeface="Open Sans" panose="020B0606030504020204"/>
              </a:rPr>
              <a:t>nebezpečný</a:t>
            </a:r>
            <a:endParaRPr lang="en-US" sz="2195">
              <a:solidFill>
                <a:srgbClr val="000000"/>
              </a:solidFill>
              <a:latin typeface="Open Sans" panose="020B0606030504020204"/>
            </a:endParaRPr>
          </a:p>
          <a:p>
            <a:pPr algn="ctr">
              <a:lnSpc>
                <a:spcPts val="3075"/>
              </a:lnSpc>
            </a:pPr>
            <a:r>
              <a:rPr lang="en-US" sz="2195">
                <a:solidFill>
                  <a:srgbClr val="000000"/>
                </a:solidFill>
                <a:latin typeface="Open Sans" panose="020B0606030504020204"/>
              </a:rPr>
              <a:t>pre životné prostredie</a:t>
            </a:r>
            <a:endParaRPr lang="en-US" sz="2195">
              <a:solidFill>
                <a:srgbClr val="000000"/>
              </a:solidFill>
              <a:latin typeface="Open Sans" panose="020B0606030504020204"/>
            </a:endParaRPr>
          </a:p>
        </p:txBody>
      </p:sp>
      <p:sp>
        <p:nvSpPr>
          <p:cNvPr id="32" name="TextBox 32"/>
          <p:cNvSpPr txBox="1"/>
          <p:nvPr/>
        </p:nvSpPr>
        <p:spPr>
          <a:xfrm rot="1748868">
            <a:off x="9681873" y="9124566"/>
            <a:ext cx="169068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Open Sans" panose="020B0606030504020204"/>
              </a:rPr>
              <a:t>dráždivý</a:t>
            </a:r>
            <a:endParaRPr lang="en-US" sz="3400">
              <a:solidFill>
                <a:srgbClr val="000000"/>
              </a:solidFill>
              <a:latin typeface="Open Sans" panose="020B06060305040202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38830" y="1973238"/>
            <a:ext cx="15488520" cy="1935364"/>
          </a:xfrm>
          <a:custGeom>
            <a:avLst/>
            <a:gdLst/>
            <a:ahLst/>
            <a:cxnLst/>
            <a:rect l="l" t="t" r="r" b="b"/>
            <a:pathLst>
              <a:path w="15488520" h="1935364">
                <a:moveTo>
                  <a:pt x="0" y="0"/>
                </a:moveTo>
                <a:lnTo>
                  <a:pt x="15488520" y="0"/>
                </a:lnTo>
                <a:lnTo>
                  <a:pt x="15488520" y="1935364"/>
                </a:lnTo>
                <a:lnTo>
                  <a:pt x="0" y="19353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318" r="-4791" b="-11310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970745" y="2267823"/>
            <a:ext cx="14676233" cy="1508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US" sz="11000" spc="-362">
                <a:solidFill>
                  <a:srgbClr val="000000"/>
                </a:solidFill>
                <a:latin typeface="Drukaatie Burti Bold" panose="03080802040502030204"/>
              </a:rPr>
              <a:t>Aké látky obsahujú?</a:t>
            </a:r>
            <a:endParaRPr lang="en-US" sz="11000" spc="-362">
              <a:solidFill>
                <a:srgbClr val="000000"/>
              </a:solidFill>
              <a:latin typeface="Drukaatie Burti Bold" panose="03080802040502030204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107009" y="4365297"/>
            <a:ext cx="3299853" cy="661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5"/>
              </a:lnSpc>
            </a:pPr>
            <a:r>
              <a:rPr lang="en-US" sz="4995" spc="-289">
                <a:solidFill>
                  <a:srgbClr val="000000"/>
                </a:solidFill>
                <a:latin typeface="Open Sans Bold" panose="020B0806030504020204"/>
              </a:rPr>
              <a:t>tenzidy</a:t>
            </a:r>
            <a:endParaRPr lang="en-US" sz="4995" spc="-289">
              <a:solidFill>
                <a:srgbClr val="000000"/>
              </a:solidFill>
              <a:latin typeface="Open Sans Bold" panose="020B0806030504020204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990543" y="4578618"/>
            <a:ext cx="2901834" cy="621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0"/>
              </a:lnSpc>
            </a:pPr>
            <a:r>
              <a:rPr lang="en-US" sz="4790" spc="-277">
                <a:solidFill>
                  <a:srgbClr val="000000"/>
                </a:solidFill>
                <a:latin typeface="Open Sans Bold" panose="020B0806030504020204"/>
              </a:rPr>
              <a:t>kyseliny</a:t>
            </a:r>
            <a:endParaRPr lang="en-US" sz="4790" spc="-277">
              <a:solidFill>
                <a:srgbClr val="000000"/>
              </a:solidFill>
              <a:latin typeface="Open Sans Bold" panose="020B0806030504020204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904420" y="5547878"/>
            <a:ext cx="3074080" cy="637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5"/>
              </a:lnSpc>
            </a:pPr>
            <a:r>
              <a:rPr lang="en-US" sz="4895" spc="-283">
                <a:solidFill>
                  <a:srgbClr val="000000"/>
                </a:solidFill>
                <a:latin typeface="Open Sans Bold" panose="020B0806030504020204"/>
              </a:rPr>
              <a:t>zásady</a:t>
            </a:r>
            <a:endParaRPr lang="en-US" sz="4895" spc="-283">
              <a:solidFill>
                <a:srgbClr val="000000"/>
              </a:solidFill>
              <a:latin typeface="Open Sans Bold" panose="020B0806030504020204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405780" y="4435743"/>
            <a:ext cx="4244180" cy="707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5"/>
              </a:lnSpc>
            </a:pPr>
            <a:r>
              <a:rPr lang="en-US" sz="4400" spc="57">
                <a:solidFill>
                  <a:srgbClr val="000000"/>
                </a:solidFill>
                <a:latin typeface="Open Sans Bold" panose="020B0806030504020204"/>
              </a:rPr>
              <a:t>iné látky</a:t>
            </a:r>
            <a:endParaRPr lang="en-US" sz="4400" spc="57">
              <a:solidFill>
                <a:srgbClr val="000000"/>
              </a:solidFill>
              <a:latin typeface="Open Sans Bold" panose="020B0806030504020204"/>
            </a:endParaRPr>
          </a:p>
        </p:txBody>
      </p:sp>
      <p:sp>
        <p:nvSpPr>
          <p:cNvPr id="9" name="Freeform 9"/>
          <p:cNvSpPr/>
          <p:nvPr/>
        </p:nvSpPr>
        <p:spPr>
          <a:xfrm rot="-1051246">
            <a:off x="-3372611" y="1264131"/>
            <a:ext cx="4739834" cy="4739834"/>
          </a:xfrm>
          <a:custGeom>
            <a:avLst/>
            <a:gdLst/>
            <a:ahLst/>
            <a:cxnLst/>
            <a:rect l="l" t="t" r="r" b="b"/>
            <a:pathLst>
              <a:path w="4739834" h="4739834">
                <a:moveTo>
                  <a:pt x="0" y="0"/>
                </a:moveTo>
                <a:lnTo>
                  <a:pt x="4739834" y="0"/>
                </a:lnTo>
                <a:lnTo>
                  <a:pt x="4739834" y="4739834"/>
                </a:lnTo>
                <a:lnTo>
                  <a:pt x="0" y="47398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323710" flipH="1">
            <a:off x="15419880" y="1064567"/>
            <a:ext cx="2182490" cy="2215726"/>
          </a:xfrm>
          <a:custGeom>
            <a:avLst/>
            <a:gdLst/>
            <a:ahLst/>
            <a:cxnLst/>
            <a:rect l="l" t="t" r="r" b="b"/>
            <a:pathLst>
              <a:path w="2182490" h="2215726">
                <a:moveTo>
                  <a:pt x="2182490" y="0"/>
                </a:moveTo>
                <a:lnTo>
                  <a:pt x="0" y="0"/>
                </a:lnTo>
                <a:lnTo>
                  <a:pt x="0" y="2215726"/>
                </a:lnTo>
                <a:lnTo>
                  <a:pt x="2182490" y="2215726"/>
                </a:lnTo>
                <a:lnTo>
                  <a:pt x="218249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642428">
            <a:off x="16965164" y="7999605"/>
            <a:ext cx="1298545" cy="1861713"/>
          </a:xfrm>
          <a:custGeom>
            <a:avLst/>
            <a:gdLst/>
            <a:ahLst/>
            <a:cxnLst/>
            <a:rect l="l" t="t" r="r" b="b"/>
            <a:pathLst>
              <a:path w="1298545" h="1861713">
                <a:moveTo>
                  <a:pt x="0" y="0"/>
                </a:moveTo>
                <a:lnTo>
                  <a:pt x="1298545" y="0"/>
                </a:lnTo>
                <a:lnTo>
                  <a:pt x="1298545" y="1861714"/>
                </a:lnTo>
                <a:lnTo>
                  <a:pt x="0" y="18617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947305" flipH="1">
            <a:off x="1075238" y="230569"/>
            <a:ext cx="1782824" cy="2777771"/>
          </a:xfrm>
          <a:custGeom>
            <a:avLst/>
            <a:gdLst/>
            <a:ahLst/>
            <a:cxnLst/>
            <a:rect l="l" t="t" r="r" b="b"/>
            <a:pathLst>
              <a:path w="1782824" h="2777771">
                <a:moveTo>
                  <a:pt x="1782824" y="0"/>
                </a:moveTo>
                <a:lnTo>
                  <a:pt x="0" y="0"/>
                </a:lnTo>
                <a:lnTo>
                  <a:pt x="0" y="2777771"/>
                </a:lnTo>
                <a:lnTo>
                  <a:pt x="1782824" y="2777771"/>
                </a:lnTo>
                <a:lnTo>
                  <a:pt x="178282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904420" y="6508740"/>
            <a:ext cx="3253223" cy="583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0"/>
              </a:lnSpc>
            </a:pPr>
            <a:r>
              <a:rPr lang="en-US" sz="4350" spc="-252">
                <a:solidFill>
                  <a:srgbClr val="000000"/>
                </a:solidFill>
                <a:latin typeface="Open Sans Bold" panose="020B0806030504020204"/>
              </a:rPr>
              <a:t>rozpúšťadlá</a:t>
            </a:r>
            <a:endParaRPr lang="en-US" sz="4350" spc="-252">
              <a:solidFill>
                <a:srgbClr val="000000"/>
              </a:solidFill>
              <a:latin typeface="Open Sans Bold" panose="020B0806030504020204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438830" y="5274308"/>
            <a:ext cx="4516046" cy="4803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sz="2500" spc="32">
                <a:solidFill>
                  <a:srgbClr val="000000"/>
                </a:solidFill>
                <a:latin typeface="Dosis Semi-Bold" panose="02010703020202060003"/>
              </a:rPr>
              <a:t>+ povrchovo aktívna látka</a:t>
            </a:r>
            <a:endParaRPr lang="en-US" sz="2500" spc="32">
              <a:solidFill>
                <a:srgbClr val="000000"/>
              </a:solidFill>
              <a:latin typeface="Dosis Semi-Bold" panose="02010703020202060003"/>
            </a:endParaRPr>
          </a:p>
          <a:p>
            <a:pPr>
              <a:lnSpc>
                <a:spcPts val="3200"/>
              </a:lnSpc>
            </a:pPr>
            <a:r>
              <a:rPr lang="en-US" sz="2500" spc="32">
                <a:solidFill>
                  <a:srgbClr val="000000"/>
                </a:solidFill>
                <a:latin typeface="Dosis Semi-Bold" panose="02010703020202060003"/>
              </a:rPr>
              <a:t>+ napr. mydlo</a:t>
            </a:r>
            <a:endParaRPr lang="en-US" sz="2500" spc="32">
              <a:solidFill>
                <a:srgbClr val="000000"/>
              </a:solidFill>
              <a:latin typeface="Dosis Semi-Bold" panose="02010703020202060003"/>
            </a:endParaRPr>
          </a:p>
          <a:p>
            <a:pPr algn="ctr">
              <a:lnSpc>
                <a:spcPts val="3200"/>
              </a:lnSpc>
            </a:pPr>
            <a:r>
              <a:rPr lang="en-US" sz="2500" spc="32">
                <a:solidFill>
                  <a:srgbClr val="000000"/>
                </a:solidFill>
                <a:latin typeface="Dosis Semi-Bold" panose="02010703020202060003"/>
              </a:rPr>
              <a:t>+ takmer vo všetkých prípravkoch</a:t>
            </a:r>
            <a:endParaRPr lang="en-US" sz="2500" spc="32">
              <a:solidFill>
                <a:srgbClr val="000000"/>
              </a:solidFill>
              <a:latin typeface="Dosis Semi-Bold" panose="02010703020202060003"/>
            </a:endParaRPr>
          </a:p>
          <a:p>
            <a:pPr>
              <a:lnSpc>
                <a:spcPts val="3200"/>
              </a:lnSpc>
            </a:pPr>
            <a:r>
              <a:rPr lang="en-US" sz="2500" spc="32">
                <a:solidFill>
                  <a:srgbClr val="000000"/>
                </a:solidFill>
                <a:latin typeface="Dosis Semi-Bold" panose="02010703020202060003"/>
              </a:rPr>
              <a:t>+ rozložiteľnosť: </a:t>
            </a:r>
            <a:endParaRPr lang="en-US" sz="2500" spc="32">
              <a:solidFill>
                <a:srgbClr val="000000"/>
              </a:solidFill>
              <a:latin typeface="Dosis Semi-Bold" panose="02010703020202060003"/>
            </a:endParaRPr>
          </a:p>
          <a:p>
            <a:pPr algn="ctr">
              <a:lnSpc>
                <a:spcPts val="3200"/>
              </a:lnSpc>
            </a:pPr>
            <a:r>
              <a:rPr lang="en-US" sz="2500" spc="32">
                <a:solidFill>
                  <a:srgbClr val="000000"/>
                </a:solidFill>
                <a:latin typeface="Dosis Semi-Bold" panose="02010703020202060003"/>
              </a:rPr>
              <a:t>primárna - stratí svoje vlastnosti</a:t>
            </a:r>
            <a:endParaRPr lang="en-US" sz="2500" spc="32">
              <a:solidFill>
                <a:srgbClr val="000000"/>
              </a:solidFill>
              <a:latin typeface="Dosis Semi-Bold" panose="02010703020202060003"/>
            </a:endParaRPr>
          </a:p>
          <a:p>
            <a:pPr algn="ctr">
              <a:lnSpc>
                <a:spcPts val="3200"/>
              </a:lnSpc>
            </a:pPr>
            <a:r>
              <a:rPr lang="en-US" sz="2500" spc="32">
                <a:solidFill>
                  <a:srgbClr val="000000"/>
                </a:solidFill>
                <a:latin typeface="Dosis Semi-Bold" panose="02010703020202060003"/>
              </a:rPr>
              <a:t>celková -  rozloží na CO2, vodu a i. </a:t>
            </a:r>
            <a:endParaRPr lang="en-US" sz="2500" spc="32">
              <a:solidFill>
                <a:srgbClr val="000000"/>
              </a:solidFill>
              <a:latin typeface="Dosis Semi-Bold" panose="02010703020202060003"/>
            </a:endParaRPr>
          </a:p>
          <a:p>
            <a:pPr>
              <a:lnSpc>
                <a:spcPts val="3200"/>
              </a:lnSpc>
            </a:pPr>
            <a:r>
              <a:rPr lang="en-US" sz="2500" spc="32">
                <a:solidFill>
                  <a:srgbClr val="000000"/>
                </a:solidFill>
                <a:latin typeface="Dosis Semi-Bold" panose="02010703020202060003"/>
              </a:rPr>
              <a:t>+ </a:t>
            </a:r>
            <a:r>
              <a:rPr lang="en-US" sz="2500" u="sng" spc="32">
                <a:solidFill>
                  <a:srgbClr val="000000"/>
                </a:solidFill>
                <a:latin typeface="Dosis Bold" panose="02010803020202060003"/>
              </a:rPr>
              <a:t>dopad na živ. prostredie:</a:t>
            </a:r>
            <a:endParaRPr lang="en-US" sz="2500" u="sng" spc="32">
              <a:solidFill>
                <a:srgbClr val="000000"/>
              </a:solidFill>
              <a:latin typeface="Dosis Bold" panose="02010803020202060003"/>
            </a:endParaRPr>
          </a:p>
          <a:p>
            <a:pPr algn="ctr">
              <a:lnSpc>
                <a:spcPts val="3200"/>
              </a:lnSpc>
            </a:pPr>
            <a:r>
              <a:rPr lang="en-US" sz="2500" u="sng" spc="32">
                <a:solidFill>
                  <a:srgbClr val="000000"/>
                </a:solidFill>
                <a:latin typeface="Dosis Bold" panose="02010803020202060003"/>
              </a:rPr>
              <a:t>vodné živočíchy</a:t>
            </a:r>
            <a:endParaRPr lang="en-US" sz="2500" u="sng" spc="32">
              <a:solidFill>
                <a:srgbClr val="000000"/>
              </a:solidFill>
              <a:latin typeface="Dosis Bold" panose="02010803020202060003"/>
            </a:endParaRPr>
          </a:p>
          <a:p>
            <a:pPr algn="ctr">
              <a:lnSpc>
                <a:spcPts val="3200"/>
              </a:lnSpc>
            </a:pPr>
            <a:r>
              <a:rPr lang="en-US" sz="2500" u="sng" spc="32">
                <a:solidFill>
                  <a:srgbClr val="000000"/>
                </a:solidFill>
                <a:latin typeface="Dosis Bold" panose="02010803020202060003"/>
              </a:rPr>
              <a:t>iné živočíchy</a:t>
            </a:r>
            <a:endParaRPr lang="en-US" sz="2500" u="sng" spc="32">
              <a:solidFill>
                <a:srgbClr val="000000"/>
              </a:solidFill>
              <a:latin typeface="Dosis Bold" panose="02010803020202060003"/>
            </a:endParaRPr>
          </a:p>
          <a:p>
            <a:pPr>
              <a:lnSpc>
                <a:spcPts val="3200"/>
              </a:lnSpc>
            </a:pPr>
            <a:r>
              <a:rPr lang="en-US" sz="2500" u="sng" spc="32">
                <a:solidFill>
                  <a:srgbClr val="000000"/>
                </a:solidFill>
                <a:latin typeface="Dosis Bold" panose="02010803020202060003"/>
              </a:rPr>
              <a:t>+ dopad na zdravie</a:t>
            </a:r>
            <a:endParaRPr lang="en-US" sz="2500" u="sng" spc="32">
              <a:solidFill>
                <a:srgbClr val="000000"/>
              </a:solidFill>
              <a:latin typeface="Dosis Bold" panose="02010803020202060003"/>
            </a:endParaRPr>
          </a:p>
          <a:p>
            <a:pPr algn="ctr">
              <a:lnSpc>
                <a:spcPts val="3200"/>
              </a:lnSpc>
            </a:pPr>
          </a:p>
          <a:p>
            <a:pPr>
              <a:lnSpc>
                <a:spcPts val="3200"/>
              </a:lnSpc>
            </a:pPr>
          </a:p>
        </p:txBody>
      </p:sp>
      <p:sp>
        <p:nvSpPr>
          <p:cNvPr id="15" name="TextBox 15"/>
          <p:cNvSpPr txBox="1"/>
          <p:nvPr/>
        </p:nvSpPr>
        <p:spPr>
          <a:xfrm>
            <a:off x="11630569" y="5326708"/>
            <a:ext cx="5432857" cy="4360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r>
              <a:rPr lang="en-US" sz="3010" spc="39">
                <a:solidFill>
                  <a:srgbClr val="000000"/>
                </a:solidFill>
                <a:latin typeface="Dosis Semi-Bold" panose="02010703020202060003"/>
              </a:rPr>
              <a:t>+ vodu</a:t>
            </a:r>
            <a:endParaRPr lang="en-US" sz="3010" spc="39">
              <a:solidFill>
                <a:srgbClr val="000000"/>
              </a:solidFill>
              <a:latin typeface="Dosis Semi-Bold" panose="02010703020202060003"/>
            </a:endParaRPr>
          </a:p>
          <a:p>
            <a:pPr>
              <a:lnSpc>
                <a:spcPts val="3850"/>
              </a:lnSpc>
            </a:pPr>
            <a:r>
              <a:rPr lang="en-US" sz="3010" spc="39">
                <a:solidFill>
                  <a:srgbClr val="000000"/>
                </a:solidFill>
                <a:latin typeface="Dosis Semi-Bold" panose="02010703020202060003"/>
              </a:rPr>
              <a:t>+ vonné látka a farbivá</a:t>
            </a:r>
            <a:endParaRPr lang="en-US" sz="3010" spc="39">
              <a:solidFill>
                <a:srgbClr val="000000"/>
              </a:solidFill>
              <a:latin typeface="Dosis Semi-Bold" panose="02010703020202060003"/>
            </a:endParaRPr>
          </a:p>
          <a:p>
            <a:pPr>
              <a:lnSpc>
                <a:spcPts val="3850"/>
              </a:lnSpc>
            </a:pPr>
            <a:r>
              <a:rPr lang="en-US" sz="3010" spc="39">
                <a:solidFill>
                  <a:srgbClr val="000000"/>
                </a:solidFill>
                <a:latin typeface="Dosis Semi-Bold" panose="02010703020202060003"/>
              </a:rPr>
              <a:t>+ bieliace prostriedky</a:t>
            </a:r>
            <a:endParaRPr lang="en-US" sz="3010" spc="39">
              <a:solidFill>
                <a:srgbClr val="000000"/>
              </a:solidFill>
              <a:latin typeface="Dosis Semi-Bold" panose="02010703020202060003"/>
            </a:endParaRPr>
          </a:p>
          <a:p>
            <a:pPr>
              <a:lnSpc>
                <a:spcPts val="3850"/>
              </a:lnSpc>
            </a:pPr>
            <a:r>
              <a:rPr lang="en-US" sz="3010" spc="39">
                <a:solidFill>
                  <a:srgbClr val="000000"/>
                </a:solidFill>
                <a:latin typeface="Dosis Semi-Bold" panose="02010703020202060003"/>
              </a:rPr>
              <a:t>+ konzervačné látky</a:t>
            </a:r>
            <a:endParaRPr lang="en-US" sz="3010" spc="39">
              <a:solidFill>
                <a:srgbClr val="000000"/>
              </a:solidFill>
              <a:latin typeface="Dosis Semi-Bold" panose="02010703020202060003"/>
            </a:endParaRPr>
          </a:p>
          <a:p>
            <a:pPr algn="l">
              <a:lnSpc>
                <a:spcPts val="3850"/>
              </a:lnSpc>
            </a:pPr>
            <a:r>
              <a:rPr lang="en-US" sz="3010" spc="39">
                <a:solidFill>
                  <a:srgbClr val="000000"/>
                </a:solidFill>
                <a:latin typeface="Dosis Semi-Bold" panose="02010703020202060003"/>
              </a:rPr>
              <a:t>+ dezinfekčné účinné látky</a:t>
            </a:r>
            <a:endParaRPr lang="en-US" sz="3010" spc="39">
              <a:solidFill>
                <a:srgbClr val="000000"/>
              </a:solidFill>
              <a:latin typeface="Dosis Semi-Bold" panose="02010703020202060003"/>
            </a:endParaRPr>
          </a:p>
          <a:p>
            <a:pPr>
              <a:lnSpc>
                <a:spcPts val="3850"/>
              </a:lnSpc>
            </a:pPr>
            <a:r>
              <a:rPr lang="en-US" sz="3010" spc="39">
                <a:solidFill>
                  <a:srgbClr val="000000"/>
                </a:solidFill>
                <a:latin typeface="Dosis Semi-Bold" panose="02010703020202060003"/>
              </a:rPr>
              <a:t>+ </a:t>
            </a:r>
            <a:r>
              <a:rPr lang="en-US" sz="3010" u="sng" spc="39">
                <a:solidFill>
                  <a:srgbClr val="000000"/>
                </a:solidFill>
                <a:latin typeface="Dosis Semi-Bold" panose="02010703020202060003"/>
              </a:rPr>
              <a:t>dopad na živ. prostredie:</a:t>
            </a:r>
            <a:endParaRPr lang="en-US" sz="3010" u="sng" spc="39">
              <a:solidFill>
                <a:srgbClr val="000000"/>
              </a:solidFill>
              <a:latin typeface="Dosis Semi-Bold" panose="02010703020202060003"/>
            </a:endParaRPr>
          </a:p>
          <a:p>
            <a:pPr>
              <a:lnSpc>
                <a:spcPts val="3850"/>
              </a:lnSpc>
            </a:pPr>
            <a:r>
              <a:rPr lang="en-US" sz="3010" u="sng" spc="39">
                <a:solidFill>
                  <a:srgbClr val="000000"/>
                </a:solidFill>
                <a:latin typeface="Dosis Semi-Bold" panose="02010703020202060003"/>
              </a:rPr>
              <a:t>+ dopad na zdravie</a:t>
            </a:r>
            <a:endParaRPr lang="en-US" sz="3010" u="sng" spc="39">
              <a:solidFill>
                <a:srgbClr val="000000"/>
              </a:solidFill>
              <a:latin typeface="Dosis Semi-Bold" panose="02010703020202060003"/>
            </a:endParaRPr>
          </a:p>
          <a:p>
            <a:pPr algn="ctr">
              <a:lnSpc>
                <a:spcPts val="3850"/>
              </a:lnSpc>
            </a:pPr>
          </a:p>
          <a:p>
            <a:pPr>
              <a:lnSpc>
                <a:spcPts val="3850"/>
              </a:lnSpc>
            </a:pPr>
          </a:p>
        </p:txBody>
      </p:sp>
      <p:sp>
        <p:nvSpPr>
          <p:cNvPr id="16" name="TextBox 16"/>
          <p:cNvSpPr txBox="1"/>
          <p:nvPr/>
        </p:nvSpPr>
        <p:spPr>
          <a:xfrm>
            <a:off x="6265133" y="7339973"/>
            <a:ext cx="4752826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5"/>
              </a:lnSpc>
              <a:spcBef>
                <a:spcPct val="0"/>
              </a:spcBef>
            </a:pPr>
            <a:r>
              <a:rPr lang="en-US" sz="3020">
                <a:solidFill>
                  <a:srgbClr val="000000"/>
                </a:solidFill>
                <a:latin typeface="Open Sans" panose="020B0606030504020204"/>
              </a:rPr>
              <a:t>+ </a:t>
            </a:r>
            <a:r>
              <a:rPr lang="en-US" sz="3020" u="sng">
                <a:solidFill>
                  <a:srgbClr val="000000"/>
                </a:solidFill>
                <a:latin typeface="Open Sans" panose="020B0606030504020204"/>
              </a:rPr>
              <a:t>dopad na živ. prostredie:</a:t>
            </a:r>
            <a:endParaRPr lang="en-US" sz="3020" u="sng">
              <a:solidFill>
                <a:srgbClr val="000000"/>
              </a:solidFill>
              <a:latin typeface="Open Sans" panose="020B0606030504020204"/>
            </a:endParaRPr>
          </a:p>
          <a:p>
            <a:pPr algn="ctr">
              <a:lnSpc>
                <a:spcPts val="3625"/>
              </a:lnSpc>
              <a:spcBef>
                <a:spcPct val="0"/>
              </a:spcBef>
            </a:pPr>
            <a:r>
              <a:rPr lang="en-US" sz="3020" u="sng">
                <a:solidFill>
                  <a:srgbClr val="000000"/>
                </a:solidFill>
                <a:latin typeface="Open Sans" panose="020B0606030504020204"/>
              </a:rPr>
              <a:t>+ dopad na zdravie</a:t>
            </a:r>
            <a:endParaRPr lang="en-US" sz="3020" u="sng">
              <a:solidFill>
                <a:srgbClr val="000000"/>
              </a:solidFill>
              <a:latin typeface="Open Sans" panose="020B060603050402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 rot="-380265">
            <a:off x="1086058" y="485474"/>
            <a:ext cx="12602964" cy="16662573"/>
          </a:xfrm>
          <a:custGeom>
            <a:avLst/>
            <a:gdLst/>
            <a:ahLst/>
            <a:cxnLst/>
            <a:rect l="l" t="t" r="r" b="b"/>
            <a:pathLst>
              <a:path w="12602964" h="16662573">
                <a:moveTo>
                  <a:pt x="0" y="0"/>
                </a:moveTo>
                <a:lnTo>
                  <a:pt x="12602965" y="0"/>
                </a:lnTo>
                <a:lnTo>
                  <a:pt x="12602965" y="16662573"/>
                </a:lnTo>
                <a:lnTo>
                  <a:pt x="0" y="16662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-381588">
            <a:off x="2577373" y="1427058"/>
            <a:ext cx="9643235" cy="1489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665"/>
              </a:lnSpc>
            </a:pPr>
            <a:r>
              <a:rPr lang="en-US" sz="11225" spc="-752">
                <a:solidFill>
                  <a:srgbClr val="000000"/>
                </a:solidFill>
                <a:latin typeface="Drukaatie Burti Bold" panose="03080802040502030204"/>
              </a:rPr>
              <a:t>Bezpečnostný list</a:t>
            </a:r>
            <a:endParaRPr lang="en-US" sz="11225" spc="-752">
              <a:solidFill>
                <a:srgbClr val="000000"/>
              </a:solidFill>
              <a:latin typeface="Drukaatie Burti Bold" panose="03080802040502030204"/>
            </a:endParaRPr>
          </a:p>
        </p:txBody>
      </p:sp>
      <p:sp>
        <p:nvSpPr>
          <p:cNvPr id="5" name="TextBox 5"/>
          <p:cNvSpPr txBox="1"/>
          <p:nvPr/>
        </p:nvSpPr>
        <p:spPr>
          <a:xfrm rot="-406801">
            <a:off x="3937384" y="3080284"/>
            <a:ext cx="9185112" cy="2016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0"/>
              </a:lnSpc>
            </a:pPr>
            <a:r>
              <a:rPr lang="en-US" sz="3350">
                <a:solidFill>
                  <a:srgbClr val="000000"/>
                </a:solidFill>
                <a:latin typeface="Dosis Semi-Bold" panose="02010703020202060003"/>
              </a:rPr>
              <a:t>+ povinný podľa nariadenia EU “REACH”</a:t>
            </a:r>
            <a:endParaRPr lang="en-US" sz="3350">
              <a:solidFill>
                <a:srgbClr val="000000"/>
              </a:solidFill>
              <a:latin typeface="Dosis Semi-Bold" panose="02010703020202060003"/>
            </a:endParaRPr>
          </a:p>
          <a:p>
            <a:pPr>
              <a:lnSpc>
                <a:spcPts val="3990"/>
              </a:lnSpc>
            </a:pPr>
            <a:r>
              <a:rPr lang="en-US" sz="3350">
                <a:solidFill>
                  <a:srgbClr val="000000"/>
                </a:solidFill>
                <a:latin typeface="Dosis Semi-Bold" panose="02010703020202060003"/>
              </a:rPr>
              <a:t>+ musí byť k dispozícii v drogériách/ online  nákupe</a:t>
            </a:r>
            <a:endParaRPr lang="en-US" sz="3350">
              <a:solidFill>
                <a:srgbClr val="000000"/>
              </a:solidFill>
              <a:latin typeface="Dosis Semi-Bold" panose="02010703020202060003"/>
            </a:endParaRPr>
          </a:p>
          <a:p>
            <a:pPr>
              <a:lnSpc>
                <a:spcPts val="3990"/>
              </a:lnSpc>
            </a:pPr>
          </a:p>
          <a:p>
            <a:pPr>
              <a:lnSpc>
                <a:spcPts val="3990"/>
              </a:lnSpc>
            </a:pPr>
          </a:p>
        </p:txBody>
      </p:sp>
      <p:sp>
        <p:nvSpPr>
          <p:cNvPr id="6" name="Freeform 6"/>
          <p:cNvSpPr/>
          <p:nvPr/>
        </p:nvSpPr>
        <p:spPr>
          <a:xfrm>
            <a:off x="12301529" y="4719169"/>
            <a:ext cx="6697638" cy="5140437"/>
          </a:xfrm>
          <a:custGeom>
            <a:avLst/>
            <a:gdLst/>
            <a:ahLst/>
            <a:cxnLst/>
            <a:rect l="l" t="t" r="r" b="b"/>
            <a:pathLst>
              <a:path w="6697638" h="5140437">
                <a:moveTo>
                  <a:pt x="0" y="0"/>
                </a:moveTo>
                <a:lnTo>
                  <a:pt x="6697639" y="0"/>
                </a:lnTo>
                <a:lnTo>
                  <a:pt x="6697639" y="5140437"/>
                </a:lnTo>
                <a:lnTo>
                  <a:pt x="0" y="51404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388038">
            <a:off x="14173390" y="434465"/>
            <a:ext cx="1342255" cy="1924380"/>
          </a:xfrm>
          <a:custGeom>
            <a:avLst/>
            <a:gdLst/>
            <a:ahLst/>
            <a:cxnLst/>
            <a:rect l="l" t="t" r="r" b="b"/>
            <a:pathLst>
              <a:path w="1342255" h="1924380">
                <a:moveTo>
                  <a:pt x="0" y="0"/>
                </a:moveTo>
                <a:lnTo>
                  <a:pt x="1342255" y="0"/>
                </a:lnTo>
                <a:lnTo>
                  <a:pt x="1342255" y="1924380"/>
                </a:lnTo>
                <a:lnTo>
                  <a:pt x="0" y="19243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173535" flipH="1" flipV="1">
            <a:off x="14814494" y="519638"/>
            <a:ext cx="4200691" cy="4451599"/>
          </a:xfrm>
          <a:custGeom>
            <a:avLst/>
            <a:gdLst/>
            <a:ahLst/>
            <a:cxnLst/>
            <a:rect l="l" t="t" r="r" b="b"/>
            <a:pathLst>
              <a:path w="4200691" h="4451599">
                <a:moveTo>
                  <a:pt x="4200691" y="4451599"/>
                </a:moveTo>
                <a:lnTo>
                  <a:pt x="0" y="4451599"/>
                </a:lnTo>
                <a:lnTo>
                  <a:pt x="0" y="0"/>
                </a:lnTo>
                <a:lnTo>
                  <a:pt x="4200691" y="0"/>
                </a:lnTo>
                <a:lnTo>
                  <a:pt x="4200691" y="4451599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392923">
            <a:off x="3342405" y="4911460"/>
            <a:ext cx="8559550" cy="230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215">
                <a:solidFill>
                  <a:srgbClr val="000000"/>
                </a:solidFill>
                <a:latin typeface="Open Sans Bold" panose="020B0806030504020204"/>
              </a:rPr>
              <a:t>Čo obsahuje?</a:t>
            </a:r>
            <a:endParaRPr lang="en-US" sz="3215">
              <a:solidFill>
                <a:srgbClr val="000000"/>
              </a:solidFill>
              <a:latin typeface="Open Sans Bold" panose="020B0806030504020204"/>
            </a:endParaRPr>
          </a:p>
          <a:p>
            <a:pPr>
              <a:lnSpc>
                <a:spcPts val="3460"/>
              </a:lnSpc>
            </a:pPr>
            <a:r>
              <a:rPr lang="en-US" sz="2470">
                <a:solidFill>
                  <a:srgbClr val="000000"/>
                </a:solidFill>
                <a:latin typeface="Open Sans" panose="020B0606030504020204"/>
              </a:rPr>
              <a:t>+ kontakt na výrobcu/ dovozcu</a:t>
            </a:r>
            <a:endParaRPr lang="en-US" sz="2470">
              <a:solidFill>
                <a:srgbClr val="000000"/>
              </a:solidFill>
              <a:latin typeface="Open Sans" panose="020B0606030504020204"/>
            </a:endParaRPr>
          </a:p>
          <a:p>
            <a:pPr>
              <a:lnSpc>
                <a:spcPts val="3460"/>
              </a:lnSpc>
            </a:pPr>
            <a:r>
              <a:rPr lang="en-US" sz="2470">
                <a:solidFill>
                  <a:srgbClr val="000000"/>
                </a:solidFill>
                <a:latin typeface="Open Sans" panose="020B0606030504020204"/>
              </a:rPr>
              <a:t>+ údaje o nebezpečnej látke alebo prípravku</a:t>
            </a:r>
            <a:endParaRPr lang="en-US" sz="2470">
              <a:solidFill>
                <a:srgbClr val="000000"/>
              </a:solidFill>
              <a:latin typeface="Open Sans" panose="020B0606030504020204"/>
            </a:endParaRPr>
          </a:p>
          <a:p>
            <a:pPr algn="ctr">
              <a:lnSpc>
                <a:spcPts val="3460"/>
              </a:lnSpc>
            </a:pPr>
            <a:r>
              <a:rPr lang="en-US" sz="2470">
                <a:solidFill>
                  <a:srgbClr val="000000"/>
                </a:solidFill>
                <a:latin typeface="Open Sans" panose="020B0606030504020204"/>
              </a:rPr>
              <a:t>+ údaje potrebné k ochrane zdravia a životného prostredia</a:t>
            </a:r>
            <a:endParaRPr lang="en-US" sz="2470">
              <a:solidFill>
                <a:srgbClr val="000000"/>
              </a:solidFill>
              <a:latin typeface="Open Sans" panose="020B0606030504020204"/>
            </a:endParaRPr>
          </a:p>
          <a:p>
            <a:pPr algn="ctr">
              <a:lnSpc>
                <a:spcPts val="3460"/>
              </a:lnSpc>
            </a:pPr>
          </a:p>
        </p:txBody>
      </p:sp>
      <p:sp>
        <p:nvSpPr>
          <p:cNvPr id="10" name="TextBox 10"/>
          <p:cNvSpPr txBox="1"/>
          <p:nvPr/>
        </p:nvSpPr>
        <p:spPr>
          <a:xfrm rot="-449121">
            <a:off x="6770762" y="7144892"/>
            <a:ext cx="6103777" cy="1044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0"/>
              </a:lnSpc>
            </a:pPr>
            <a:r>
              <a:rPr lang="en-US" sz="3505">
                <a:solidFill>
                  <a:srgbClr val="000000"/>
                </a:solidFill>
                <a:latin typeface="Open Sans Bold" panose="020B0806030504020204"/>
              </a:rPr>
              <a:t>Čo v liste nenájdete?</a:t>
            </a:r>
            <a:endParaRPr lang="en-US" sz="3505">
              <a:solidFill>
                <a:srgbClr val="000000"/>
              </a:solidFill>
              <a:latin typeface="Open Sans Bold" panose="020B0806030504020204"/>
            </a:endParaRPr>
          </a:p>
          <a:p>
            <a:pPr algn="ctr">
              <a:lnSpc>
                <a:spcPts val="3400"/>
              </a:lnSpc>
            </a:pPr>
            <a:r>
              <a:rPr lang="en-US" sz="2430">
                <a:solidFill>
                  <a:srgbClr val="000000"/>
                </a:solidFill>
                <a:latin typeface="Open Sans Bold" panose="020B0806030504020204"/>
              </a:rPr>
              <a:t> - </a:t>
            </a:r>
            <a:r>
              <a:rPr lang="en-US" sz="2430">
                <a:solidFill>
                  <a:srgbClr val="000000"/>
                </a:solidFill>
                <a:latin typeface="Open Sans" panose="020B0606030504020204"/>
              </a:rPr>
              <a:t>podrobné kompletné zloženie výrobku</a:t>
            </a:r>
            <a:endParaRPr lang="en-US" sz="2430">
              <a:solidFill>
                <a:srgbClr val="000000"/>
              </a:solidFill>
              <a:latin typeface="Open Sans" panose="020B060603050402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 rot="5239834">
            <a:off x="3640997" y="-1876491"/>
            <a:ext cx="9676024" cy="14544329"/>
          </a:xfrm>
          <a:custGeom>
            <a:avLst/>
            <a:gdLst/>
            <a:ahLst/>
            <a:cxnLst/>
            <a:rect l="l" t="t" r="r" b="b"/>
            <a:pathLst>
              <a:path w="9676024" h="14544329">
                <a:moveTo>
                  <a:pt x="0" y="0"/>
                </a:moveTo>
                <a:lnTo>
                  <a:pt x="9676025" y="0"/>
                </a:lnTo>
                <a:lnTo>
                  <a:pt x="9676025" y="14544329"/>
                </a:lnTo>
                <a:lnTo>
                  <a:pt x="0" y="14544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983" r="-57678" b="-20706"/>
            </a:stretch>
          </a:blipFill>
        </p:spPr>
      </p:sp>
      <p:sp>
        <p:nvSpPr>
          <p:cNvPr id="4" name="TextBox 4"/>
          <p:cNvSpPr txBox="1"/>
          <p:nvPr/>
        </p:nvSpPr>
        <p:spPr>
          <a:xfrm rot="-159485">
            <a:off x="1456642" y="-96436"/>
            <a:ext cx="15125500" cy="122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00"/>
              </a:lnSpc>
            </a:pPr>
            <a:r>
              <a:rPr lang="en-US" sz="7000" u="sng" spc="-356">
                <a:solidFill>
                  <a:srgbClr val="000000"/>
                </a:solidFill>
                <a:latin typeface="Drukaatie Burti Bold" panose="03080802040502030204"/>
              </a:rPr>
              <a:t>            Ako funguje mikrovlákno ?</a:t>
            </a:r>
            <a:endParaRPr lang="en-US" sz="7000" u="sng" spc="-356">
              <a:solidFill>
                <a:srgbClr val="000000"/>
              </a:solidFill>
              <a:latin typeface="Drukaatie Burti Bold" panose="03080802040502030204"/>
            </a:endParaRPr>
          </a:p>
        </p:txBody>
      </p:sp>
      <p:sp>
        <p:nvSpPr>
          <p:cNvPr id="5" name="Freeform 5"/>
          <p:cNvSpPr/>
          <p:nvPr/>
        </p:nvSpPr>
        <p:spPr>
          <a:xfrm rot="-10669463">
            <a:off x="15619911" y="2730972"/>
            <a:ext cx="1963020" cy="1803136"/>
          </a:xfrm>
          <a:custGeom>
            <a:avLst/>
            <a:gdLst/>
            <a:ahLst/>
            <a:cxnLst/>
            <a:rect l="l" t="t" r="r" b="b"/>
            <a:pathLst>
              <a:path w="1963020" h="1803136">
                <a:moveTo>
                  <a:pt x="0" y="0"/>
                </a:moveTo>
                <a:lnTo>
                  <a:pt x="1963020" y="0"/>
                </a:lnTo>
                <a:lnTo>
                  <a:pt x="1963020" y="1803136"/>
                </a:lnTo>
                <a:lnTo>
                  <a:pt x="0" y="1803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727943">
            <a:off x="14940201" y="666081"/>
            <a:ext cx="2884029" cy="1520532"/>
          </a:xfrm>
          <a:custGeom>
            <a:avLst/>
            <a:gdLst/>
            <a:ahLst/>
            <a:cxnLst/>
            <a:rect l="l" t="t" r="r" b="b"/>
            <a:pathLst>
              <a:path w="2884029" h="1520532">
                <a:moveTo>
                  <a:pt x="0" y="0"/>
                </a:moveTo>
                <a:lnTo>
                  <a:pt x="2884029" y="0"/>
                </a:lnTo>
                <a:lnTo>
                  <a:pt x="2884029" y="1520533"/>
                </a:lnTo>
                <a:lnTo>
                  <a:pt x="0" y="15205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51246">
            <a:off x="-1897698" y="-1956752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9034">
            <a:off x="286959" y="158608"/>
            <a:ext cx="2463311" cy="2601368"/>
          </a:xfrm>
          <a:custGeom>
            <a:avLst/>
            <a:gdLst/>
            <a:ahLst/>
            <a:cxnLst/>
            <a:rect l="l" t="t" r="r" b="b"/>
            <a:pathLst>
              <a:path w="2463311" h="2601368">
                <a:moveTo>
                  <a:pt x="0" y="0"/>
                </a:moveTo>
                <a:lnTo>
                  <a:pt x="2463311" y="0"/>
                </a:lnTo>
                <a:lnTo>
                  <a:pt x="2463311" y="2601368"/>
                </a:lnTo>
                <a:lnTo>
                  <a:pt x="0" y="26013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51246">
            <a:off x="16381279" y="7391606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29274">
            <a:off x="1751042" y="1871674"/>
            <a:ext cx="13695194" cy="7713538"/>
          </a:xfrm>
          <a:custGeom>
            <a:avLst/>
            <a:gdLst/>
            <a:ahLst/>
            <a:cxnLst/>
            <a:rect l="l" t="t" r="r" b="b"/>
            <a:pathLst>
              <a:path w="13695194" h="7713538">
                <a:moveTo>
                  <a:pt x="0" y="0"/>
                </a:moveTo>
                <a:lnTo>
                  <a:pt x="13695194" y="0"/>
                </a:lnTo>
                <a:lnTo>
                  <a:pt x="13695194" y="7713539"/>
                </a:lnTo>
                <a:lnTo>
                  <a:pt x="0" y="77135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979541" flipH="1">
            <a:off x="4748923" y="847715"/>
            <a:ext cx="1642882" cy="3250307"/>
          </a:xfrm>
          <a:custGeom>
            <a:avLst/>
            <a:gdLst/>
            <a:ahLst/>
            <a:cxnLst/>
            <a:rect l="l" t="t" r="r" b="b"/>
            <a:pathLst>
              <a:path w="1642882" h="3250307">
                <a:moveTo>
                  <a:pt x="1642882" y="0"/>
                </a:moveTo>
                <a:lnTo>
                  <a:pt x="0" y="0"/>
                </a:lnTo>
                <a:lnTo>
                  <a:pt x="0" y="3250307"/>
                </a:lnTo>
                <a:lnTo>
                  <a:pt x="1642882" y="3250307"/>
                </a:lnTo>
                <a:lnTo>
                  <a:pt x="164288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467" t="-10431" r="-2216" b="-13067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0">
            <a:off x="13350716" y="352002"/>
            <a:ext cx="4529530" cy="7649872"/>
            <a:chOff x="0" y="0"/>
            <a:chExt cx="13716000" cy="23164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2"/>
              <a:stretch>
                <a:fillRect t="-178" b="-17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609600" y="2095500"/>
              <a:ext cx="12496800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3"/>
              <a:stretch>
                <a:fillRect l="-25914" r="-2591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0">
            <a:off x="9144000" y="1161062"/>
            <a:ext cx="3666587" cy="6192458"/>
            <a:chOff x="0" y="0"/>
            <a:chExt cx="13716000" cy="23164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2"/>
              <a:stretch>
                <a:fillRect t="-178" b="-1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5400000">
              <a:off x="-2628900" y="5334000"/>
              <a:ext cx="18973800" cy="12496800"/>
            </a:xfrm>
            <a:custGeom>
              <a:avLst/>
              <a:gdLst/>
              <a:ahLst/>
              <a:cxnLst/>
              <a:rect l="l" t="t" r="r" b="b"/>
              <a:pathLst>
                <a:path w="18973800" h="12496800">
                  <a:moveTo>
                    <a:pt x="18973800" y="0"/>
                  </a:moveTo>
                  <a:lnTo>
                    <a:pt x="18973800" y="12496800"/>
                  </a:lnTo>
                  <a:lnTo>
                    <a:pt x="0" y="12496800"/>
                  </a:lnTo>
                  <a:lnTo>
                    <a:pt x="0" y="0"/>
                  </a:lnTo>
                  <a:lnTo>
                    <a:pt x="18973800" y="0"/>
                  </a:lnTo>
                  <a:close/>
                </a:path>
              </a:pathLst>
            </a:custGeom>
            <a:blipFill>
              <a:blip r:embed="rId4"/>
              <a:stretch>
                <a:fillRect l="-7322" r="-7322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0">
            <a:off x="4954159" y="1080709"/>
            <a:ext cx="3830944" cy="6470039"/>
            <a:chOff x="0" y="0"/>
            <a:chExt cx="13716000" cy="23164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2"/>
              <a:stretch>
                <a:fillRect t="-178" b="-17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609600" y="2095500"/>
              <a:ext cx="12496800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5"/>
              <a:stretch>
                <a:fillRect l="-25914" r="-25914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7251747">
            <a:off x="16551882" y="5205656"/>
            <a:ext cx="1116392" cy="730729"/>
          </a:xfrm>
          <a:custGeom>
            <a:avLst/>
            <a:gdLst/>
            <a:ahLst/>
            <a:cxnLst/>
            <a:rect l="l" t="t" r="r" b="b"/>
            <a:pathLst>
              <a:path w="1116392" h="730729">
                <a:moveTo>
                  <a:pt x="0" y="0"/>
                </a:moveTo>
                <a:lnTo>
                  <a:pt x="1116392" y="0"/>
                </a:lnTo>
                <a:lnTo>
                  <a:pt x="1116392" y="730729"/>
                </a:lnTo>
                <a:lnTo>
                  <a:pt x="0" y="7307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7587409" flipH="1">
            <a:off x="5143944" y="6749601"/>
            <a:ext cx="789124" cy="516518"/>
          </a:xfrm>
          <a:custGeom>
            <a:avLst/>
            <a:gdLst/>
            <a:ahLst/>
            <a:cxnLst/>
            <a:rect l="l" t="t" r="r" b="b"/>
            <a:pathLst>
              <a:path w="789124" h="516518">
                <a:moveTo>
                  <a:pt x="789125" y="0"/>
                </a:moveTo>
                <a:lnTo>
                  <a:pt x="0" y="0"/>
                </a:lnTo>
                <a:lnTo>
                  <a:pt x="0" y="516518"/>
                </a:lnTo>
                <a:lnTo>
                  <a:pt x="789125" y="516518"/>
                </a:lnTo>
                <a:lnTo>
                  <a:pt x="7891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6029894" flipH="1">
            <a:off x="9201574" y="5637732"/>
            <a:ext cx="1173525" cy="768126"/>
          </a:xfrm>
          <a:custGeom>
            <a:avLst/>
            <a:gdLst/>
            <a:ahLst/>
            <a:cxnLst/>
            <a:rect l="l" t="t" r="r" b="b"/>
            <a:pathLst>
              <a:path w="1173525" h="768126">
                <a:moveTo>
                  <a:pt x="1173526" y="0"/>
                </a:moveTo>
                <a:lnTo>
                  <a:pt x="0" y="0"/>
                </a:lnTo>
                <a:lnTo>
                  <a:pt x="0" y="768126"/>
                </a:lnTo>
                <a:lnTo>
                  <a:pt x="1173526" y="768126"/>
                </a:lnTo>
                <a:lnTo>
                  <a:pt x="117352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>
            <a:grpSpLocks noChangeAspect="1"/>
          </p:cNvGrpSpPr>
          <p:nvPr/>
        </p:nvGrpSpPr>
        <p:grpSpPr>
          <a:xfrm rot="0">
            <a:off x="215612" y="287188"/>
            <a:ext cx="4529530" cy="7649872"/>
            <a:chOff x="0" y="0"/>
            <a:chExt cx="13716000" cy="23164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2"/>
              <a:stretch>
                <a:fillRect t="-178" b="-178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609600" y="2095500"/>
              <a:ext cx="12496800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8"/>
              <a:stretch>
                <a:fillRect l="-37127" r="-37127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13710443" y="6073695"/>
            <a:ext cx="3810077" cy="771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20"/>
              </a:lnSpc>
            </a:pPr>
            <a:r>
              <a:rPr lang="en-US" sz="5705" spc="-382">
                <a:solidFill>
                  <a:srgbClr val="000000"/>
                </a:solidFill>
                <a:latin typeface="Drukaatie Burti Bold" panose="03080802040502030204"/>
              </a:rPr>
              <a:t>mikrovlákno</a:t>
            </a:r>
            <a:endParaRPr lang="en-US" sz="5705" spc="-382">
              <a:solidFill>
                <a:srgbClr val="000000"/>
              </a:solidFill>
              <a:latin typeface="Drukaatie Burti Bold" panose="03080802040502030204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144000" y="6822815"/>
            <a:ext cx="3787257" cy="655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35"/>
              </a:lnSpc>
            </a:pPr>
            <a:r>
              <a:rPr lang="en-US" sz="4880" spc="-326">
                <a:solidFill>
                  <a:srgbClr val="000000"/>
                </a:solidFill>
                <a:latin typeface="Drukaatie Burti Bold" panose="03080802040502030204"/>
              </a:rPr>
              <a:t>gumené stierky</a:t>
            </a:r>
            <a:endParaRPr lang="en-US" sz="4880" spc="-326">
              <a:solidFill>
                <a:srgbClr val="000000"/>
              </a:solidFill>
              <a:latin typeface="Drukaatie Burti Bold" panose="03080802040502030204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980681" y="6855704"/>
            <a:ext cx="2804423" cy="1081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5"/>
              </a:lnSpc>
            </a:pPr>
            <a:r>
              <a:rPr lang="en-US" sz="4285" spc="-287">
                <a:solidFill>
                  <a:srgbClr val="000000"/>
                </a:solidFill>
                <a:latin typeface="Drukaatie Burti Bold" panose="03080802040502030204"/>
              </a:rPr>
              <a:t>rovný mop </a:t>
            </a:r>
            <a:endParaRPr lang="en-US" sz="4285" spc="-287">
              <a:solidFill>
                <a:srgbClr val="000000"/>
              </a:solidFill>
              <a:latin typeface="Drukaatie Burti Bold" panose="03080802040502030204"/>
            </a:endParaRPr>
          </a:p>
          <a:p>
            <a:pPr>
              <a:lnSpc>
                <a:spcPts val="4075"/>
              </a:lnSpc>
            </a:pPr>
            <a:r>
              <a:rPr lang="en-US" sz="4285" spc="-287">
                <a:solidFill>
                  <a:srgbClr val="000000"/>
                </a:solidFill>
                <a:latin typeface="Drukaatie Burti Bold" panose="03080802040502030204"/>
              </a:rPr>
              <a:t>so ždímačom</a:t>
            </a:r>
            <a:endParaRPr lang="en-US" sz="4285" spc="-287">
              <a:solidFill>
                <a:srgbClr val="000000"/>
              </a:solidFill>
              <a:latin typeface="Drukaatie Burti Bold" panose="03080802040502030204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797258" y="-133608"/>
            <a:ext cx="6586522" cy="116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85"/>
              </a:lnSpc>
            </a:pPr>
            <a:r>
              <a:rPr lang="en-US" sz="6630">
                <a:solidFill>
                  <a:srgbClr val="000000"/>
                </a:solidFill>
                <a:latin typeface="Drukaatie Burti Bold" panose="03080802040502030204"/>
              </a:rPr>
              <a:t>Technika čistenia</a:t>
            </a:r>
            <a:endParaRPr lang="en-US" sz="6630">
              <a:solidFill>
                <a:srgbClr val="000000"/>
              </a:solidFill>
              <a:latin typeface="Drukaatie Burti Bold" panose="03080802040502030204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260254" y="6429695"/>
            <a:ext cx="3830944" cy="785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65"/>
              </a:lnSpc>
            </a:pPr>
            <a:r>
              <a:rPr lang="en-US" sz="5855" spc="-392">
                <a:solidFill>
                  <a:srgbClr val="000000"/>
                </a:solidFill>
                <a:latin typeface="Drukaatie Burti Bold" panose="03080802040502030204"/>
              </a:rPr>
              <a:t>rohože</a:t>
            </a:r>
            <a:endParaRPr lang="en-US" sz="5855" spc="-392">
              <a:solidFill>
                <a:srgbClr val="000000"/>
              </a:solidFill>
              <a:latin typeface="Drukaatie Burti Bold" panose="03080802040502030204"/>
            </a:endParaRPr>
          </a:p>
        </p:txBody>
      </p:sp>
      <p:sp>
        <p:nvSpPr>
          <p:cNvPr id="23" name="Freeform 23"/>
          <p:cNvSpPr/>
          <p:nvPr/>
        </p:nvSpPr>
        <p:spPr>
          <a:xfrm rot="-7587409" flipH="1">
            <a:off x="3050327" y="5939645"/>
            <a:ext cx="789124" cy="516518"/>
          </a:xfrm>
          <a:custGeom>
            <a:avLst/>
            <a:gdLst/>
            <a:ahLst/>
            <a:cxnLst/>
            <a:rect l="l" t="t" r="r" b="b"/>
            <a:pathLst>
              <a:path w="789124" h="516518">
                <a:moveTo>
                  <a:pt x="789125" y="0"/>
                </a:moveTo>
                <a:lnTo>
                  <a:pt x="0" y="0"/>
                </a:lnTo>
                <a:lnTo>
                  <a:pt x="0" y="516517"/>
                </a:lnTo>
                <a:lnTo>
                  <a:pt x="789125" y="516517"/>
                </a:lnTo>
                <a:lnTo>
                  <a:pt x="7891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-105688" y="7975161"/>
            <a:ext cx="6727775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0" lvl="1" indent="-367030">
              <a:lnSpc>
                <a:spcPts val="476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000000"/>
                </a:solidFill>
                <a:latin typeface="Open Sans" panose="020B0606030504020204"/>
              </a:rPr>
              <a:t>každá noha 2x</a:t>
            </a:r>
            <a:endParaRPr lang="en-US" sz="3400">
              <a:solidFill>
                <a:srgbClr val="000000"/>
              </a:solidFill>
              <a:latin typeface="Open Sans" panose="020B0606030504020204"/>
            </a:endParaRPr>
          </a:p>
          <a:p>
            <a:pPr marL="734060" lvl="1" indent="-367030">
              <a:lnSpc>
                <a:spcPts val="476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000000"/>
                </a:solidFill>
                <a:latin typeface="Open Sans" panose="020B0606030504020204"/>
              </a:rPr>
              <a:t>pravidelné čistenie rohoží</a:t>
            </a:r>
            <a:endParaRPr lang="en-US" sz="3400">
              <a:solidFill>
                <a:srgbClr val="000000"/>
              </a:solidFill>
              <a:latin typeface="Open Sans" panose="020B0606030504020204"/>
            </a:endParaRPr>
          </a:p>
          <a:p>
            <a:pPr marL="734060" lvl="1" indent="-367030" algn="ctr">
              <a:lnSpc>
                <a:spcPts val="4760"/>
              </a:lnSpc>
              <a:buFont typeface="Arial" panose="020B0604020202020204"/>
              <a:buChar char="•"/>
            </a:pPr>
            <a:r>
              <a:rPr lang="en-US" sz="3400">
                <a:solidFill>
                  <a:srgbClr val="000000"/>
                </a:solidFill>
                <a:latin typeface="Open Sans" panose="020B0606030504020204"/>
              </a:rPr>
              <a:t>80 % menej nečistôt v budove</a:t>
            </a:r>
            <a:endParaRPr lang="en-US" sz="3400">
              <a:solidFill>
                <a:srgbClr val="000000"/>
              </a:solidFill>
              <a:latin typeface="Open Sans" panose="020B060603050402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82078" y="344232"/>
            <a:ext cx="12901057" cy="1840064"/>
          </a:xfrm>
          <a:custGeom>
            <a:avLst/>
            <a:gdLst/>
            <a:ahLst/>
            <a:cxnLst/>
            <a:rect l="l" t="t" r="r" b="b"/>
            <a:pathLst>
              <a:path w="12901057" h="1840064">
                <a:moveTo>
                  <a:pt x="0" y="0"/>
                </a:moveTo>
                <a:lnTo>
                  <a:pt x="12901057" y="0"/>
                </a:lnTo>
                <a:lnTo>
                  <a:pt x="12901057" y="1840064"/>
                </a:lnTo>
                <a:lnTo>
                  <a:pt x="0" y="18400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660" b="-6131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31204" y="268281"/>
            <a:ext cx="11002804" cy="1753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5"/>
              </a:lnSpc>
            </a:pPr>
            <a:r>
              <a:rPr lang="en-US" sz="10005" spc="-510">
                <a:solidFill>
                  <a:srgbClr val="000000"/>
                </a:solidFill>
                <a:latin typeface="Drukaatie Burti Bold" panose="03080802040502030204"/>
              </a:rPr>
              <a:t>Správne dávkovanie</a:t>
            </a:r>
            <a:endParaRPr lang="en-US" sz="10005" spc="-510">
              <a:solidFill>
                <a:srgbClr val="000000"/>
              </a:solidFill>
              <a:latin typeface="Drukaatie Burti Bold" panose="03080802040502030204"/>
            </a:endParaRPr>
          </a:p>
        </p:txBody>
      </p:sp>
      <p:sp>
        <p:nvSpPr>
          <p:cNvPr id="5" name="Freeform 5"/>
          <p:cNvSpPr/>
          <p:nvPr/>
        </p:nvSpPr>
        <p:spPr>
          <a:xfrm rot="-10669463">
            <a:off x="15908601" y="284269"/>
            <a:ext cx="1801268" cy="1654558"/>
          </a:xfrm>
          <a:custGeom>
            <a:avLst/>
            <a:gdLst/>
            <a:ahLst/>
            <a:cxnLst/>
            <a:rect l="l" t="t" r="r" b="b"/>
            <a:pathLst>
              <a:path w="1801268" h="1654558">
                <a:moveTo>
                  <a:pt x="0" y="0"/>
                </a:moveTo>
                <a:lnTo>
                  <a:pt x="1801267" y="0"/>
                </a:lnTo>
                <a:lnTo>
                  <a:pt x="1801267" y="1654558"/>
                </a:lnTo>
                <a:lnTo>
                  <a:pt x="0" y="16545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727943">
            <a:off x="15274779" y="1393228"/>
            <a:ext cx="2197136" cy="1158385"/>
          </a:xfrm>
          <a:custGeom>
            <a:avLst/>
            <a:gdLst/>
            <a:ahLst/>
            <a:cxnLst/>
            <a:rect l="l" t="t" r="r" b="b"/>
            <a:pathLst>
              <a:path w="2197136" h="1158385">
                <a:moveTo>
                  <a:pt x="0" y="0"/>
                </a:moveTo>
                <a:lnTo>
                  <a:pt x="2197135" y="0"/>
                </a:lnTo>
                <a:lnTo>
                  <a:pt x="2197135" y="1158385"/>
                </a:lnTo>
                <a:lnTo>
                  <a:pt x="0" y="11583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1428616" y="5768452"/>
            <a:ext cx="1428021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 rot="0">
            <a:off x="2935983" y="5348845"/>
            <a:ext cx="801115" cy="80111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0"/>
                </a:lnSpc>
              </a:p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28616" y="6412600"/>
            <a:ext cx="3815850" cy="691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0"/>
              </a:lnSpc>
            </a:pPr>
            <a:r>
              <a:rPr lang="en-US" sz="5100" u="sng" spc="-305">
                <a:solidFill>
                  <a:srgbClr val="000000"/>
                </a:solidFill>
                <a:latin typeface="Drukaatie Burti Bold" panose="03080802040502030204"/>
              </a:rPr>
              <a:t>odmerky</a:t>
            </a:r>
            <a:endParaRPr lang="en-US" sz="5100" u="sng" spc="-305">
              <a:solidFill>
                <a:srgbClr val="000000"/>
              </a:solidFill>
              <a:latin typeface="Drukaatie Burti Bold" panose="03080802040502030204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414382" y="6412600"/>
            <a:ext cx="3664701" cy="1329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0"/>
              </a:lnSpc>
            </a:pPr>
            <a:r>
              <a:rPr lang="en-US" sz="5100" u="sng" spc="-305">
                <a:solidFill>
                  <a:srgbClr val="000000"/>
                </a:solidFill>
                <a:latin typeface="Drukaatie Burti Bold" panose="03080802040502030204"/>
              </a:rPr>
              <a:t>dávkovacie fľaše</a:t>
            </a:r>
            <a:endParaRPr lang="en-US" sz="5100" u="sng" spc="-305">
              <a:solidFill>
                <a:srgbClr val="000000"/>
              </a:solidFill>
              <a:latin typeface="Drukaatie Burti Bold" panose="03080802040502030204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610094" y="6412600"/>
            <a:ext cx="4001874" cy="691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0"/>
              </a:lnSpc>
            </a:pPr>
            <a:r>
              <a:rPr lang="en-US" sz="5100" u="sng" spc="-305">
                <a:solidFill>
                  <a:srgbClr val="000000"/>
                </a:solidFill>
                <a:latin typeface="Drukaatie Burti Bold" panose="03080802040502030204"/>
              </a:rPr>
              <a:t>pumpičky</a:t>
            </a:r>
            <a:endParaRPr lang="en-US" sz="5100" u="sng" spc="-305">
              <a:solidFill>
                <a:srgbClr val="000000"/>
              </a:solidFill>
              <a:latin typeface="Drukaatie Burti Bold" panose="03080802040502030204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154508" y="6245209"/>
            <a:ext cx="3554326" cy="1329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0"/>
              </a:lnSpc>
            </a:pPr>
            <a:r>
              <a:rPr lang="en-US" sz="5100" u="sng" spc="-305">
                <a:solidFill>
                  <a:srgbClr val="000000"/>
                </a:solidFill>
                <a:latin typeface="Drukaatie Burti Bold" panose="03080802040502030204"/>
              </a:rPr>
              <a:t>fľaše s uzáverom</a:t>
            </a:r>
            <a:endParaRPr lang="en-US" sz="5100" u="sng" spc="-305">
              <a:solidFill>
                <a:srgbClr val="000000"/>
              </a:solidFill>
              <a:latin typeface="Drukaatie Burti Bold" panose="03080802040502030204"/>
            </a:endParaRPr>
          </a:p>
        </p:txBody>
      </p:sp>
      <p:grpSp>
        <p:nvGrpSpPr>
          <p:cNvPr id="15" name="Group 15"/>
          <p:cNvGrpSpPr/>
          <p:nvPr/>
        </p:nvGrpSpPr>
        <p:grpSpPr>
          <a:xfrm rot="0">
            <a:off x="6210474" y="5348845"/>
            <a:ext cx="801115" cy="80111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0"/>
                </a:lnSpc>
              </a:pPr>
            </a:p>
          </p:txBody>
        </p:sp>
      </p:grpSp>
      <p:grpSp>
        <p:nvGrpSpPr>
          <p:cNvPr id="18" name="Group 18"/>
          <p:cNvGrpSpPr/>
          <p:nvPr/>
        </p:nvGrpSpPr>
        <p:grpSpPr>
          <a:xfrm rot="0">
            <a:off x="9846175" y="5367895"/>
            <a:ext cx="801115" cy="801115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0"/>
                </a:lnSpc>
              </a:pPr>
            </a:p>
          </p:txBody>
        </p:sp>
      </p:grpSp>
      <p:grpSp>
        <p:nvGrpSpPr>
          <p:cNvPr id="21" name="Group 21"/>
          <p:cNvGrpSpPr/>
          <p:nvPr/>
        </p:nvGrpSpPr>
        <p:grpSpPr>
          <a:xfrm rot="0">
            <a:off x="13407450" y="5367895"/>
            <a:ext cx="801115" cy="801115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30"/>
                </a:lnSpc>
              </a:pPr>
            </a:p>
          </p:txBody>
        </p:sp>
      </p:grpSp>
      <p:sp>
        <p:nvSpPr>
          <p:cNvPr id="24" name="Freeform 24"/>
          <p:cNvSpPr/>
          <p:nvPr/>
        </p:nvSpPr>
        <p:spPr>
          <a:xfrm rot="-1981930">
            <a:off x="-2552417" y="-2582795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27839" y="3082960"/>
            <a:ext cx="7459441" cy="1063932"/>
          </a:xfrm>
          <a:custGeom>
            <a:avLst/>
            <a:gdLst/>
            <a:ahLst/>
            <a:cxnLst/>
            <a:rect l="l" t="t" r="r" b="b"/>
            <a:pathLst>
              <a:path w="7459441" h="1063932">
                <a:moveTo>
                  <a:pt x="0" y="0"/>
                </a:moveTo>
                <a:lnTo>
                  <a:pt x="7459441" y="0"/>
                </a:lnTo>
                <a:lnTo>
                  <a:pt x="7459441" y="1063931"/>
                </a:lnTo>
                <a:lnTo>
                  <a:pt x="0" y="10639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660" b="-61316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495510" y="2981181"/>
            <a:ext cx="6397491" cy="1075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75"/>
              </a:lnSpc>
            </a:pPr>
            <a:r>
              <a:rPr lang="en-US" sz="6125">
                <a:solidFill>
                  <a:srgbClr val="000000"/>
                </a:solidFill>
                <a:latin typeface="Drukaatie Burti Bold" panose="03080802040502030204"/>
              </a:rPr>
              <a:t>Dávkovať  úsporne</a:t>
            </a:r>
            <a:endParaRPr lang="en-US" sz="6125">
              <a:solidFill>
                <a:srgbClr val="000000"/>
              </a:solidFill>
              <a:latin typeface="Drukaatie Burti Bold" panose="03080802040502030204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9772146" y="3082960"/>
            <a:ext cx="8515854" cy="1063932"/>
          </a:xfrm>
          <a:custGeom>
            <a:avLst/>
            <a:gdLst/>
            <a:ahLst/>
            <a:cxnLst/>
            <a:rect l="l" t="t" r="r" b="b"/>
            <a:pathLst>
              <a:path w="8515854" h="1063932">
                <a:moveTo>
                  <a:pt x="0" y="0"/>
                </a:moveTo>
                <a:lnTo>
                  <a:pt x="8515854" y="0"/>
                </a:lnTo>
                <a:lnTo>
                  <a:pt x="8515854" y="1063931"/>
                </a:lnTo>
                <a:lnTo>
                  <a:pt x="0" y="10639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3094" b="-77080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0178361" y="3005220"/>
            <a:ext cx="7053227" cy="105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5"/>
              </a:lnSpc>
            </a:pPr>
            <a:r>
              <a:rPr lang="en-US" sz="5905">
                <a:solidFill>
                  <a:srgbClr val="000000"/>
                </a:solidFill>
                <a:latin typeface="Drukaatie Burti Bold" panose="03080802040502030204"/>
              </a:rPr>
              <a:t>Používať koncentráty</a:t>
            </a:r>
            <a:endParaRPr lang="en-US" sz="5905">
              <a:solidFill>
                <a:srgbClr val="000000"/>
              </a:solidFill>
              <a:latin typeface="Drukaatie Burti Bold" panose="03080802040502030204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0" y="8466455"/>
            <a:ext cx="19169765" cy="1063932"/>
          </a:xfrm>
          <a:custGeom>
            <a:avLst/>
            <a:gdLst/>
            <a:ahLst/>
            <a:cxnLst/>
            <a:rect l="l" t="t" r="r" b="b"/>
            <a:pathLst>
              <a:path w="19169765" h="1063932">
                <a:moveTo>
                  <a:pt x="0" y="0"/>
                </a:moveTo>
                <a:lnTo>
                  <a:pt x="19169765" y="0"/>
                </a:lnTo>
                <a:lnTo>
                  <a:pt x="19169765" y="1063932"/>
                </a:lnTo>
                <a:lnTo>
                  <a:pt x="0" y="10639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9691" b="-236067"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914181" y="8314055"/>
            <a:ext cx="16236851" cy="1139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FF3131"/>
                </a:solidFill>
                <a:latin typeface="Drukaatie Burti Bold" panose="03080802040502030204"/>
              </a:rPr>
              <a:t>Približné dávkovanie = vždy zlé dávkovanie </a:t>
            </a:r>
            <a:endParaRPr lang="en-US" sz="6500">
              <a:solidFill>
                <a:srgbClr val="FF3131"/>
              </a:solidFill>
              <a:latin typeface="Drukaatie Burti Bold" panose="0308080204050203020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2822</Words>
  <Application>WPS Presentation</Application>
  <PresentationFormat>On-screen Show (4:3)</PresentationFormat>
  <Paragraphs>211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0" baseType="lpstr">
      <vt:lpstr>Arial</vt:lpstr>
      <vt:lpstr>SimSun</vt:lpstr>
      <vt:lpstr>Wingdings</vt:lpstr>
      <vt:lpstr>Drukaatie Burti Bold</vt:lpstr>
      <vt:lpstr>Dosis Semi-Bold</vt:lpstr>
      <vt:lpstr>Dosis</vt:lpstr>
      <vt:lpstr>Dosis Bold</vt:lpstr>
      <vt:lpstr>Open Sans</vt:lpstr>
      <vt:lpstr>Open Sans Bold</vt:lpstr>
      <vt:lpstr>Drukaatie Burti</vt:lpstr>
      <vt:lpstr>Arial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EKOLOGICKÉ ČISTENIE</dc:title>
  <dc:creator/>
  <cp:lastModifiedBy>xy</cp:lastModifiedBy>
  <cp:revision>2</cp:revision>
  <dcterms:created xsi:type="dcterms:W3CDTF">2006-08-16T00:00:00Z</dcterms:created>
  <dcterms:modified xsi:type="dcterms:W3CDTF">2023-11-14T21:40:47Z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A20DB0790DB744F99CA2C494267A9B91_13</vt:lpwstr>
  </property>
  <property fmtid="{D5CDD505-2E9C-101B-9397-08002B2CF9AE}" pid="3" name="KSOProductBuildVer">
    <vt:lpwstr>1033-12.2.0.13306</vt:lpwstr>
  </property>
</Properties>
</file>